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sldIdLst>
    <p:sldId id="256" r:id="rId2"/>
    <p:sldId id="262" r:id="rId3"/>
    <p:sldId id="257" r:id="rId4"/>
    <p:sldId id="258" r:id="rId5"/>
    <p:sldId id="274" r:id="rId6"/>
    <p:sldId id="277" r:id="rId7"/>
    <p:sldId id="259" r:id="rId8"/>
    <p:sldId id="260" r:id="rId9"/>
    <p:sldId id="261" r:id="rId10"/>
    <p:sldId id="264" r:id="rId11"/>
    <p:sldId id="263" r:id="rId12"/>
    <p:sldId id="275" r:id="rId13"/>
    <p:sldId id="265" r:id="rId14"/>
    <p:sldId id="266" r:id="rId15"/>
    <p:sldId id="276" r:id="rId16"/>
    <p:sldId id="267" r:id="rId17"/>
    <p:sldId id="268" r:id="rId18"/>
    <p:sldId id="269" r:id="rId19"/>
    <p:sldId id="270" r:id="rId20"/>
    <p:sldId id="273" r:id="rId21"/>
    <p:sldId id="272" r:id="rId22"/>
    <p:sldId id="27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3"/>
    <p:restoredTop sz="94691"/>
  </p:normalViewPr>
  <p:slideViewPr>
    <p:cSldViewPr snapToGrid="0">
      <p:cViewPr varScale="1">
        <p:scale>
          <a:sx n="103" d="100"/>
          <a:sy n="103" d="100"/>
        </p:scale>
        <p:origin x="81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58E14-23EC-4C25-974C-48FA83988655}"/>
              </a:ext>
            </a:extLst>
          </p:cNvPr>
          <p:cNvSpPr>
            <a:spLocks noGrp="1"/>
          </p:cNvSpPr>
          <p:nvPr>
            <p:ph type="ctrTitle"/>
          </p:nvPr>
        </p:nvSpPr>
        <p:spPr>
          <a:xfrm>
            <a:off x="517870" y="978408"/>
            <a:ext cx="5021183" cy="507422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E9FEDD4-20A1-49F6-9E3E-0B26B426BB73}"/>
              </a:ext>
            </a:extLst>
          </p:cNvPr>
          <p:cNvSpPr>
            <a:spLocks noGrp="1"/>
          </p:cNvSpPr>
          <p:nvPr>
            <p:ph type="subTitle" idx="1"/>
          </p:nvPr>
        </p:nvSpPr>
        <p:spPr>
          <a:xfrm>
            <a:off x="6662167" y="3602038"/>
            <a:ext cx="5021183" cy="2244580"/>
          </a:xfrm>
        </p:spPr>
        <p:txBody>
          <a:bodyPr anchor="b">
            <a:normAutofit/>
          </a:bodyPr>
          <a:lstStyle>
            <a:lvl1pPr marL="0" indent="0" algn="l">
              <a:lnSpc>
                <a:spcPct val="100000"/>
              </a:lnSpc>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580A32F-E6F3-4C2E-B9E3-E47868E42511}"/>
              </a:ext>
            </a:extLst>
          </p:cNvPr>
          <p:cNvSpPr>
            <a:spLocks noGrp="1"/>
          </p:cNvSpPr>
          <p:nvPr>
            <p:ph type="dt" sz="half" idx="10"/>
          </p:nvPr>
        </p:nvSpPr>
        <p:spPr/>
        <p:txBody>
          <a:bodyPr/>
          <a:lstStyle/>
          <a:p>
            <a:fld id="{3391A759-BFF8-4B5B-9ECE-D93AC303B331}" type="datetime1">
              <a:rPr lang="en-US" smtClean="0"/>
              <a:t>3/6/25</a:t>
            </a:fld>
            <a:endParaRPr lang="en-US"/>
          </a:p>
        </p:txBody>
      </p:sp>
      <p:sp>
        <p:nvSpPr>
          <p:cNvPr id="5" name="Footer Placeholder 4">
            <a:extLst>
              <a:ext uri="{FF2B5EF4-FFF2-40B4-BE49-F238E27FC236}">
                <a16:creationId xmlns:a16="http://schemas.microsoft.com/office/drawing/2014/main" id="{78806724-A87A-4231-BFD9-277482AF78C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730D1AF-36B8-4BB8-BD6A-71194F7BC31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8" name="Rectangle 7">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61427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6B8E-1D8E-4105-9BBB-D53AD24B738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3825530-6629-4FEA-9670-EB21A2F5BA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664C7A-A73F-46F5-BC33-696671DAEEE7}"/>
              </a:ext>
            </a:extLst>
          </p:cNvPr>
          <p:cNvSpPr>
            <a:spLocks noGrp="1"/>
          </p:cNvSpPr>
          <p:nvPr>
            <p:ph type="dt" sz="half" idx="10"/>
          </p:nvPr>
        </p:nvSpPr>
        <p:spPr/>
        <p:txBody>
          <a:bodyPr/>
          <a:lstStyle/>
          <a:p>
            <a:fld id="{6DFDF398-5DA3-4937-BE3F-7CA1B9158252}" type="datetime1">
              <a:rPr lang="en-US" smtClean="0"/>
              <a:t>3/6/25</a:t>
            </a:fld>
            <a:endParaRPr lang="en-US"/>
          </a:p>
        </p:txBody>
      </p:sp>
      <p:sp>
        <p:nvSpPr>
          <p:cNvPr id="5" name="Footer Placeholder 4">
            <a:extLst>
              <a:ext uri="{FF2B5EF4-FFF2-40B4-BE49-F238E27FC236}">
                <a16:creationId xmlns:a16="http://schemas.microsoft.com/office/drawing/2014/main" id="{512B3CC0-B649-4509-A4B6-DF9D20EFACE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2CECCCA-3F2A-46F3-BF45-7C862FF1D752}"/>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68051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50133B-2446-4168-AA17-6538910668FD}"/>
              </a:ext>
            </a:extLst>
          </p:cNvPr>
          <p:cNvSpPr>
            <a:spLocks noGrp="1"/>
          </p:cNvSpPr>
          <p:nvPr>
            <p:ph type="title" orient="vert"/>
          </p:nvPr>
        </p:nvSpPr>
        <p:spPr>
          <a:xfrm>
            <a:off x="6662168" y="996791"/>
            <a:ext cx="5011962" cy="495692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006A9AD-2756-4C51-A958-6756301EB938}"/>
              </a:ext>
            </a:extLst>
          </p:cNvPr>
          <p:cNvSpPr>
            <a:spLocks noGrp="1"/>
          </p:cNvSpPr>
          <p:nvPr>
            <p:ph type="body" orient="vert" idx="1"/>
          </p:nvPr>
        </p:nvSpPr>
        <p:spPr>
          <a:xfrm>
            <a:off x="517870" y="996791"/>
            <a:ext cx="5021183" cy="4956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E42995D-CCEA-43AF-973B-8B6B56A567E8}"/>
              </a:ext>
            </a:extLst>
          </p:cNvPr>
          <p:cNvSpPr>
            <a:spLocks noGrp="1"/>
          </p:cNvSpPr>
          <p:nvPr>
            <p:ph type="dt" sz="half" idx="10"/>
          </p:nvPr>
        </p:nvSpPr>
        <p:spPr/>
        <p:txBody>
          <a:bodyPr/>
          <a:lstStyle/>
          <a:p>
            <a:fld id="{8F191ED9-F929-4A92-90F9-3C9C84ABBE83}" type="datetime1">
              <a:rPr lang="en-US" smtClean="0"/>
              <a:t>3/6/25</a:t>
            </a:fld>
            <a:endParaRPr lang="en-US"/>
          </a:p>
        </p:txBody>
      </p:sp>
      <p:sp>
        <p:nvSpPr>
          <p:cNvPr id="5" name="Footer Placeholder 4">
            <a:extLst>
              <a:ext uri="{FF2B5EF4-FFF2-40B4-BE49-F238E27FC236}">
                <a16:creationId xmlns:a16="http://schemas.microsoft.com/office/drawing/2014/main" id="{2A4029CF-BA62-4CCD-956E-FFA0B37B8A3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CE0B3D-96AB-41B3-ABDD-5B0DE863DAF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12" name="Rectangle 11">
            <a:extLst>
              <a:ext uri="{FF2B5EF4-FFF2-40B4-BE49-F238E27FC236}">
                <a16:creationId xmlns:a16="http://schemas.microsoft.com/office/drawing/2014/main" id="{4618136A-0796-46EB-89BB-4C73C0258FE9}"/>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7669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63D8A-C68D-4CF9-9D15-3E09BCC09F6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524D94C-E537-4FF3-AAF8-A85F05C31A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824B1D4-6731-4993-8609-16C1D3327986}"/>
              </a:ext>
            </a:extLst>
          </p:cNvPr>
          <p:cNvSpPr>
            <a:spLocks noGrp="1"/>
          </p:cNvSpPr>
          <p:nvPr>
            <p:ph type="dt" sz="half" idx="10"/>
          </p:nvPr>
        </p:nvSpPr>
        <p:spPr/>
        <p:txBody>
          <a:bodyPr/>
          <a:lstStyle/>
          <a:p>
            <a:fld id="{EEBAB316-A2E6-49F2-825C-64AA951E4184}" type="datetime1">
              <a:rPr lang="en-US" smtClean="0"/>
              <a:t>3/6/25</a:t>
            </a:fld>
            <a:endParaRPr lang="en-US"/>
          </a:p>
        </p:txBody>
      </p:sp>
      <p:sp>
        <p:nvSpPr>
          <p:cNvPr id="5" name="Footer Placeholder 4">
            <a:extLst>
              <a:ext uri="{FF2B5EF4-FFF2-40B4-BE49-F238E27FC236}">
                <a16:creationId xmlns:a16="http://schemas.microsoft.com/office/drawing/2014/main" id="{3DFB7BBD-CEEB-4256-84B2-6D907E11880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72A8B7-F430-4F4A-BB63-481F51E5880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860399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AC1C-A332-4BA5-8C9C-FE0396C81619}"/>
              </a:ext>
            </a:extLst>
          </p:cNvPr>
          <p:cNvSpPr>
            <a:spLocks noGrp="1"/>
          </p:cNvSpPr>
          <p:nvPr>
            <p:ph type="title"/>
          </p:nvPr>
        </p:nvSpPr>
        <p:spPr>
          <a:xfrm>
            <a:off x="517870" y="978408"/>
            <a:ext cx="5020056" cy="4870974"/>
          </a:xfrm>
        </p:spPr>
        <p:txBody>
          <a:bodyPr anchor="t">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0D8D137-710E-4125-B5E9-F63E7F1C9C9D}"/>
              </a:ext>
            </a:extLst>
          </p:cNvPr>
          <p:cNvSpPr>
            <a:spLocks noGrp="1"/>
          </p:cNvSpPr>
          <p:nvPr>
            <p:ph type="body" idx="1"/>
          </p:nvPr>
        </p:nvSpPr>
        <p:spPr>
          <a:xfrm>
            <a:off x="6662167" y="3566639"/>
            <a:ext cx="5021183" cy="2279979"/>
          </a:xfrm>
        </p:spPr>
        <p:txBody>
          <a:bodyPr anchor="b">
            <a:normAutofit/>
          </a:bodyPr>
          <a:lstStyle>
            <a:lvl1pPr marL="0" indent="0">
              <a:buNone/>
              <a:defRPr sz="22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5480C5-E9A6-425E-B050-03E444BE92C9}"/>
              </a:ext>
            </a:extLst>
          </p:cNvPr>
          <p:cNvSpPr>
            <a:spLocks noGrp="1"/>
          </p:cNvSpPr>
          <p:nvPr>
            <p:ph type="dt" sz="half" idx="10"/>
          </p:nvPr>
        </p:nvSpPr>
        <p:spPr/>
        <p:txBody>
          <a:bodyPr/>
          <a:lstStyle/>
          <a:p>
            <a:fld id="{5AE9748B-ADD6-4C5A-8C2A-A39721276E74}" type="datetime1">
              <a:rPr lang="en-US" smtClean="0"/>
              <a:t>3/6/25</a:t>
            </a:fld>
            <a:endParaRPr lang="en-US"/>
          </a:p>
        </p:txBody>
      </p:sp>
      <p:sp>
        <p:nvSpPr>
          <p:cNvPr id="5" name="Footer Placeholder 4">
            <a:extLst>
              <a:ext uri="{FF2B5EF4-FFF2-40B4-BE49-F238E27FC236}">
                <a16:creationId xmlns:a16="http://schemas.microsoft.com/office/drawing/2014/main" id="{951B4831-6C0B-4E0B-A341-91E4C5D36B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F011EE6-252D-46DD-94DF-C42657EF2CD9}"/>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517149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4B06-C54A-4B7B-B6D1-436428EAF8E2}"/>
              </a:ext>
            </a:extLst>
          </p:cNvPr>
          <p:cNvSpPr>
            <a:spLocks noGrp="1"/>
          </p:cNvSpPr>
          <p:nvPr>
            <p:ph type="title"/>
          </p:nvPr>
        </p:nvSpPr>
        <p:spPr>
          <a:xfrm>
            <a:off x="517870" y="978408"/>
            <a:ext cx="5021182" cy="520769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5723919-9A2F-4D97-8F31-6E35BD5975B0}"/>
              </a:ext>
            </a:extLst>
          </p:cNvPr>
          <p:cNvSpPr>
            <a:spLocks noGrp="1"/>
          </p:cNvSpPr>
          <p:nvPr>
            <p:ph sz="half" idx="1"/>
          </p:nvPr>
        </p:nvSpPr>
        <p:spPr>
          <a:xfrm>
            <a:off x="6063049" y="969264"/>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F8DA345-F684-4BAA-A22C-E725B3A6037F}"/>
              </a:ext>
            </a:extLst>
          </p:cNvPr>
          <p:cNvSpPr>
            <a:spLocks noGrp="1"/>
          </p:cNvSpPr>
          <p:nvPr>
            <p:ph sz="half" idx="2"/>
          </p:nvPr>
        </p:nvSpPr>
        <p:spPr>
          <a:xfrm>
            <a:off x="6063049" y="3621849"/>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399C52-9753-45D8-9646-CF31BB01577C}"/>
              </a:ext>
            </a:extLst>
          </p:cNvPr>
          <p:cNvSpPr>
            <a:spLocks noGrp="1"/>
          </p:cNvSpPr>
          <p:nvPr>
            <p:ph type="dt" sz="half" idx="10"/>
          </p:nvPr>
        </p:nvSpPr>
        <p:spPr/>
        <p:txBody>
          <a:bodyPr/>
          <a:lstStyle/>
          <a:p>
            <a:fld id="{7241FB0F-3C5C-4949-B933-9C7E511ED094}" type="datetime1">
              <a:rPr lang="en-US" smtClean="0"/>
              <a:t>3/6/25</a:t>
            </a:fld>
            <a:endParaRPr lang="en-US"/>
          </a:p>
        </p:txBody>
      </p:sp>
      <p:sp>
        <p:nvSpPr>
          <p:cNvPr id="6" name="Footer Placeholder 5">
            <a:extLst>
              <a:ext uri="{FF2B5EF4-FFF2-40B4-BE49-F238E27FC236}">
                <a16:creationId xmlns:a16="http://schemas.microsoft.com/office/drawing/2014/main" id="{C2F95E57-622C-4199-940E-F5462E1AC44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01B7592-00E8-41EF-B749-2A5EA8E460DA}"/>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358378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2291277-967B-4176-B40B-9EC360626994}"/>
              </a:ext>
            </a:extLst>
          </p:cNvPr>
          <p:cNvSpPr/>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CB11C00-F7CB-4484-807A-D12745CD3CC8}"/>
              </a:ext>
            </a:extLst>
          </p:cNvPr>
          <p:cNvSpPr>
            <a:spLocks noGrp="1"/>
          </p:cNvSpPr>
          <p:nvPr>
            <p:ph type="title"/>
          </p:nvPr>
        </p:nvSpPr>
        <p:spPr>
          <a:xfrm>
            <a:off x="517869" y="978119"/>
            <a:ext cx="11165481" cy="107305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FAAA6E-E243-48B3-9585-3C1420B3E19F}"/>
              </a:ext>
            </a:extLst>
          </p:cNvPr>
          <p:cNvSpPr>
            <a:spLocks noGrp="1"/>
          </p:cNvSpPr>
          <p:nvPr>
            <p:ph type="body" idx="1"/>
          </p:nvPr>
        </p:nvSpPr>
        <p:spPr>
          <a:xfrm>
            <a:off x="517870" y="2178908"/>
            <a:ext cx="5020056"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D01B8-0F2E-41A4-B21C-334393F6A677}"/>
              </a:ext>
            </a:extLst>
          </p:cNvPr>
          <p:cNvSpPr>
            <a:spLocks noGrp="1"/>
          </p:cNvSpPr>
          <p:nvPr>
            <p:ph sz="half" idx="2"/>
          </p:nvPr>
        </p:nvSpPr>
        <p:spPr>
          <a:xfrm>
            <a:off x="517870" y="2876085"/>
            <a:ext cx="5020056"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9B23F-3E60-415A-9CE7-0928B5CFB2B3}"/>
              </a:ext>
            </a:extLst>
          </p:cNvPr>
          <p:cNvSpPr>
            <a:spLocks noGrp="1"/>
          </p:cNvSpPr>
          <p:nvPr>
            <p:ph type="body" sz="quarter" idx="3"/>
          </p:nvPr>
        </p:nvSpPr>
        <p:spPr>
          <a:xfrm>
            <a:off x="6662168" y="2178908"/>
            <a:ext cx="5021182"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223446-0CDC-402B-8D71-D9D29F6DFFCC}"/>
              </a:ext>
            </a:extLst>
          </p:cNvPr>
          <p:cNvSpPr>
            <a:spLocks noGrp="1"/>
          </p:cNvSpPr>
          <p:nvPr>
            <p:ph sz="quarter" idx="4"/>
          </p:nvPr>
        </p:nvSpPr>
        <p:spPr>
          <a:xfrm>
            <a:off x="6662168" y="2876085"/>
            <a:ext cx="5021182"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02B77D3-C6EC-4FFD-9E10-24E1AC542019}"/>
              </a:ext>
            </a:extLst>
          </p:cNvPr>
          <p:cNvSpPr>
            <a:spLocks noGrp="1"/>
          </p:cNvSpPr>
          <p:nvPr>
            <p:ph type="dt" sz="half" idx="10"/>
          </p:nvPr>
        </p:nvSpPr>
        <p:spPr>
          <a:xfrm>
            <a:off x="517870" y="6420414"/>
            <a:ext cx="2743200" cy="365125"/>
          </a:xfrm>
        </p:spPr>
        <p:txBody>
          <a:bodyPr/>
          <a:lstStyle/>
          <a:p>
            <a:fld id="{C2F01D58-E949-4BCB-829A-BBF80E38D59C}" type="datetime1">
              <a:rPr lang="en-US" smtClean="0"/>
              <a:t>3/6/25</a:t>
            </a:fld>
            <a:endParaRPr lang="en-US"/>
          </a:p>
        </p:txBody>
      </p:sp>
      <p:sp>
        <p:nvSpPr>
          <p:cNvPr id="8" name="Footer Placeholder 7">
            <a:extLst>
              <a:ext uri="{FF2B5EF4-FFF2-40B4-BE49-F238E27FC236}">
                <a16:creationId xmlns:a16="http://schemas.microsoft.com/office/drawing/2014/main" id="{209DF31B-BD07-4DC2-95C2-B77E51AAEFF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54CE5A-3A0A-4AAB-81D2-F1C20636E54C}"/>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4070640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216B8-52AB-412B-BBE7-B6BE698FA29B}"/>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BF779C3-9D19-467E-A5D2-0920834DA13C}"/>
              </a:ext>
            </a:extLst>
          </p:cNvPr>
          <p:cNvSpPr>
            <a:spLocks noGrp="1"/>
          </p:cNvSpPr>
          <p:nvPr>
            <p:ph type="dt" sz="half" idx="10"/>
          </p:nvPr>
        </p:nvSpPr>
        <p:spPr/>
        <p:txBody>
          <a:bodyPr/>
          <a:lstStyle/>
          <a:p>
            <a:fld id="{FF10A846-0DA4-4D92-9BF1-DE8C52C1F4DF}" type="datetime1">
              <a:rPr lang="en-US" smtClean="0"/>
              <a:t>3/6/25</a:t>
            </a:fld>
            <a:endParaRPr lang="en-US"/>
          </a:p>
        </p:txBody>
      </p:sp>
      <p:sp>
        <p:nvSpPr>
          <p:cNvPr id="4" name="Footer Placeholder 3">
            <a:extLst>
              <a:ext uri="{FF2B5EF4-FFF2-40B4-BE49-F238E27FC236}">
                <a16:creationId xmlns:a16="http://schemas.microsoft.com/office/drawing/2014/main" id="{8E272BB4-C8D8-4F74-9677-5AC979932A7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96B49B8-779F-4492-ABD9-96F0D042AC41}"/>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825043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976BF-9339-48D6-881A-280D15492E05}"/>
              </a:ext>
            </a:extLst>
          </p:cNvPr>
          <p:cNvSpPr>
            <a:spLocks noGrp="1"/>
          </p:cNvSpPr>
          <p:nvPr>
            <p:ph type="dt" sz="half" idx="10"/>
          </p:nvPr>
        </p:nvSpPr>
        <p:spPr/>
        <p:txBody>
          <a:bodyPr/>
          <a:lstStyle/>
          <a:p>
            <a:fld id="{E9412331-4A9C-472F-A7FA-968157338839}" type="datetime1">
              <a:rPr lang="en-US" smtClean="0"/>
              <a:t>3/6/25</a:t>
            </a:fld>
            <a:endParaRPr lang="en-US"/>
          </a:p>
        </p:txBody>
      </p:sp>
      <p:sp>
        <p:nvSpPr>
          <p:cNvPr id="3" name="Footer Placeholder 2">
            <a:extLst>
              <a:ext uri="{FF2B5EF4-FFF2-40B4-BE49-F238E27FC236}">
                <a16:creationId xmlns:a16="http://schemas.microsoft.com/office/drawing/2014/main" id="{45277605-C9C8-432E-9662-D7D410B151D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22432B6-4A12-46EF-98A7-B5D50BD516F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01620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191C-AF68-4230-A7B2-F8F07B486EDC}"/>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58F9F11-5FCF-4D7E-BA51-38CB84277DC9}"/>
              </a:ext>
            </a:extLst>
          </p:cNvPr>
          <p:cNvSpPr>
            <a:spLocks noGrp="1"/>
          </p:cNvSpPr>
          <p:nvPr>
            <p:ph idx="1"/>
          </p:nvPr>
        </p:nvSpPr>
        <p:spPr>
          <a:xfrm>
            <a:off x="6653182" y="987423"/>
            <a:ext cx="5020948"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3B519B-06C0-41BC-95FB-FB1FE436375E}"/>
              </a:ext>
            </a:extLst>
          </p:cNvPr>
          <p:cNvSpPr>
            <a:spLocks noGrp="1"/>
          </p:cNvSpPr>
          <p:nvPr>
            <p:ph type="body" sz="half" idx="2"/>
          </p:nvPr>
        </p:nvSpPr>
        <p:spPr>
          <a:xfrm>
            <a:off x="517870" y="3361038"/>
            <a:ext cx="5020948" cy="2507949"/>
          </a:xfrm>
        </p:spPr>
        <p:txBody>
          <a:bodyPr>
            <a:normAutofit/>
          </a:bodyPr>
          <a:lstStyle>
            <a:lvl1pPr marL="0" indent="0">
              <a:buNone/>
              <a:defRPr sz="24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B8B70C-015C-4832-AFF6-D033E022746B}"/>
              </a:ext>
            </a:extLst>
          </p:cNvPr>
          <p:cNvSpPr>
            <a:spLocks noGrp="1"/>
          </p:cNvSpPr>
          <p:nvPr>
            <p:ph type="dt" sz="half" idx="10"/>
          </p:nvPr>
        </p:nvSpPr>
        <p:spPr/>
        <p:txBody>
          <a:bodyPr/>
          <a:lstStyle/>
          <a:p>
            <a:fld id="{A2197F3D-ED52-43FD-A26D-318B71534485}" type="datetime1">
              <a:rPr lang="en-US" smtClean="0"/>
              <a:t>3/6/25</a:t>
            </a:fld>
            <a:endParaRPr lang="en-US"/>
          </a:p>
        </p:txBody>
      </p:sp>
      <p:sp>
        <p:nvSpPr>
          <p:cNvPr id="6" name="Footer Placeholder 5">
            <a:extLst>
              <a:ext uri="{FF2B5EF4-FFF2-40B4-BE49-F238E27FC236}">
                <a16:creationId xmlns:a16="http://schemas.microsoft.com/office/drawing/2014/main" id="{BEF1A6FB-8C14-46D1-90A5-0FF11DE7863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782C585-6FA1-4E94-9C1C-A1DEDE55108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616729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8B43-D1CE-43F4-A367-EF1FE9688913}"/>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2B73978-8CDF-4C0E-ABA1-7291A0347362}"/>
              </a:ext>
            </a:extLst>
          </p:cNvPr>
          <p:cNvSpPr>
            <a:spLocks noGrp="1"/>
          </p:cNvSpPr>
          <p:nvPr>
            <p:ph type="pic" idx="1"/>
          </p:nvPr>
        </p:nvSpPr>
        <p:spPr>
          <a:xfrm>
            <a:off x="6662168" y="987425"/>
            <a:ext cx="502700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5BECC62-ED45-451E-BEC5-A03C6A554D26}"/>
              </a:ext>
            </a:extLst>
          </p:cNvPr>
          <p:cNvSpPr>
            <a:spLocks noGrp="1"/>
          </p:cNvSpPr>
          <p:nvPr>
            <p:ph type="body" sz="half" idx="2"/>
          </p:nvPr>
        </p:nvSpPr>
        <p:spPr>
          <a:xfrm>
            <a:off x="517870" y="3340442"/>
            <a:ext cx="5020948" cy="2528545"/>
          </a:xfrm>
        </p:spPr>
        <p:txBody>
          <a:bodyPr>
            <a:normAutofit/>
          </a:bodyPr>
          <a:lstStyle>
            <a:lvl1pPr marL="0" indent="0">
              <a:buNone/>
              <a:defRPr sz="22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1A7A86-B983-4315-9312-936B4FCF75FE}"/>
              </a:ext>
            </a:extLst>
          </p:cNvPr>
          <p:cNvSpPr>
            <a:spLocks noGrp="1"/>
          </p:cNvSpPr>
          <p:nvPr>
            <p:ph type="dt" sz="half" idx="10"/>
          </p:nvPr>
        </p:nvSpPr>
        <p:spPr/>
        <p:txBody>
          <a:bodyPr/>
          <a:lstStyle/>
          <a:p>
            <a:fld id="{3D291FA4-6264-4BB8-B3B5-77711EED2D82}" type="datetime1">
              <a:rPr lang="en-US" smtClean="0"/>
              <a:t>3/6/25</a:t>
            </a:fld>
            <a:endParaRPr lang="en-US"/>
          </a:p>
        </p:txBody>
      </p:sp>
      <p:sp>
        <p:nvSpPr>
          <p:cNvPr id="6" name="Footer Placeholder 5">
            <a:extLst>
              <a:ext uri="{FF2B5EF4-FFF2-40B4-BE49-F238E27FC236}">
                <a16:creationId xmlns:a16="http://schemas.microsoft.com/office/drawing/2014/main" id="{1E2E88C0-25A5-46F9-AB35-EAD50E6B913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A0F9EA8-45AD-478E-8606-9328245BC8A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682824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1AD20-E240-4E6F-AF91-689F7AEEE33A}"/>
              </a:ext>
            </a:extLst>
          </p:cNvPr>
          <p:cNvSpPr>
            <a:spLocks noGrp="1"/>
          </p:cNvSpPr>
          <p:nvPr>
            <p:ph type="title"/>
          </p:nvPr>
        </p:nvSpPr>
        <p:spPr>
          <a:xfrm>
            <a:off x="517870" y="978408"/>
            <a:ext cx="5021182" cy="487045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2E78801-35D1-4C19-BC2B-EAC7EE917E73}"/>
              </a:ext>
            </a:extLst>
          </p:cNvPr>
          <p:cNvSpPr>
            <a:spLocks noGrp="1"/>
          </p:cNvSpPr>
          <p:nvPr>
            <p:ph type="body" idx="1"/>
          </p:nvPr>
        </p:nvSpPr>
        <p:spPr>
          <a:xfrm>
            <a:off x="6662168" y="969264"/>
            <a:ext cx="5021182" cy="48704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1282A45-C5B9-4575-8E28-A35767B4D71C}"/>
              </a:ext>
            </a:extLst>
          </p:cNvPr>
          <p:cNvSpPr>
            <a:spLocks noGrp="1"/>
          </p:cNvSpPr>
          <p:nvPr>
            <p:ph type="dt" sz="half" idx="2"/>
          </p:nvPr>
        </p:nvSpPr>
        <p:spPr>
          <a:xfrm>
            <a:off x="517870" y="6420414"/>
            <a:ext cx="2743200" cy="365125"/>
          </a:xfrm>
          <a:prstGeom prst="rect">
            <a:avLst/>
          </a:prstGeom>
        </p:spPr>
        <p:txBody>
          <a:bodyPr vert="horz" lIns="91440" tIns="45720" rIns="91440" bIns="45720" rtlCol="0" anchor="ctr"/>
          <a:lstStyle>
            <a:lvl1pPr algn="l">
              <a:defRPr sz="900">
                <a:solidFill>
                  <a:schemeClr val="tx1"/>
                </a:solidFill>
              </a:defRPr>
            </a:lvl1pPr>
          </a:lstStyle>
          <a:p>
            <a:fld id="{E7F6A1D9-D323-4F4E-8655-25E2D32CE742}" type="datetime1">
              <a:rPr lang="en-US" smtClean="0"/>
              <a:t>3/6/25</a:t>
            </a:fld>
            <a:endParaRPr lang="en-US"/>
          </a:p>
        </p:txBody>
      </p:sp>
      <p:sp>
        <p:nvSpPr>
          <p:cNvPr id="5" name="Footer Placeholder 4">
            <a:extLst>
              <a:ext uri="{FF2B5EF4-FFF2-40B4-BE49-F238E27FC236}">
                <a16:creationId xmlns:a16="http://schemas.microsoft.com/office/drawing/2014/main" id="{2E9D0933-AA03-4018-8E37-004CFB9F61D6}"/>
              </a:ext>
            </a:extLst>
          </p:cNvPr>
          <p:cNvSpPr>
            <a:spLocks noGrp="1"/>
          </p:cNvSpPr>
          <p:nvPr>
            <p:ph type="ftr" sz="quarter" idx="3"/>
          </p:nvPr>
        </p:nvSpPr>
        <p:spPr>
          <a:xfrm>
            <a:off x="517870" y="97713"/>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F282A-DF4A-4A2D-9672-8F0F770A3F1A}"/>
              </a:ext>
            </a:extLst>
          </p:cNvPr>
          <p:cNvSpPr>
            <a:spLocks noGrp="1"/>
          </p:cNvSpPr>
          <p:nvPr>
            <p:ph type="sldNum" sz="quarter" idx="4"/>
          </p:nvPr>
        </p:nvSpPr>
        <p:spPr>
          <a:xfrm>
            <a:off x="11454317" y="6420414"/>
            <a:ext cx="637909" cy="365125"/>
          </a:xfrm>
          <a:prstGeom prst="rect">
            <a:avLst/>
          </a:prstGeom>
        </p:spPr>
        <p:txBody>
          <a:bodyPr vert="horz" lIns="91440" tIns="45720" rIns="91440" bIns="45720" rtlCol="0" anchor="ctr"/>
          <a:lstStyle>
            <a:lvl1pPr algn="r">
              <a:defRPr sz="900">
                <a:solidFill>
                  <a:schemeClr val="tx1"/>
                </a:solidFill>
              </a:defRPr>
            </a:lvl1pPr>
          </a:lstStyle>
          <a:p>
            <a:fld id="{DFDF98CC-160E-494C-8C3C-8CDC5FA257DE}" type="slidenum">
              <a:rPr lang="en-US" smtClean="0"/>
              <a:pPr/>
              <a:t>‹#›</a:t>
            </a:fld>
            <a:endParaRPr lang="en-US" dirty="0"/>
          </a:p>
        </p:txBody>
      </p:sp>
      <p:sp>
        <p:nvSpPr>
          <p:cNvPr id="14" name="Rectangle 13">
            <a:extLst>
              <a:ext uri="{FF2B5EF4-FFF2-40B4-BE49-F238E27FC236}">
                <a16:creationId xmlns:a16="http://schemas.microsoft.com/office/drawing/2014/main" id="{ADE57300-C7FF-4578-99A0-42B0295B123C}"/>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B8F8250-7A81-4A19-87AD-FFB2CE4E39A5}"/>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99F38FC-2DEA-2647-C409-EF75720C1017}"/>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118449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hf sldNum="0" hdr="0" ftr="0" dt="0"/>
  <p:txStyles>
    <p:title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4" name="Picture 3" descr="Calculator, pen, compass, money and a paper with graphs printed on it">
            <a:extLst>
              <a:ext uri="{FF2B5EF4-FFF2-40B4-BE49-F238E27FC236}">
                <a16:creationId xmlns:a16="http://schemas.microsoft.com/office/drawing/2014/main" id="{A697D333-9FBC-2A6F-B2A3-35064095538F}"/>
              </a:ext>
            </a:extLst>
          </p:cNvPr>
          <p:cNvPicPr>
            <a:picLocks noChangeAspect="1"/>
          </p:cNvPicPr>
          <p:nvPr/>
        </p:nvPicPr>
        <p:blipFill>
          <a:blip r:embed="rId2"/>
          <a:srcRect b="6639"/>
          <a:stretch/>
        </p:blipFill>
        <p:spPr>
          <a:xfrm>
            <a:off x="35170" y="-2"/>
            <a:ext cx="12191979" cy="6857990"/>
          </a:xfrm>
          <a:prstGeom prst="rect">
            <a:avLst/>
          </a:prstGeom>
        </p:spPr>
      </p:pic>
      <p:sp>
        <p:nvSpPr>
          <p:cNvPr id="11" name="Rectangle 10">
            <a:extLst>
              <a:ext uri="{FF2B5EF4-FFF2-40B4-BE49-F238E27FC236}">
                <a16:creationId xmlns:a16="http://schemas.microsoft.com/office/drawing/2014/main" id="{912025B4-7337-735E-4DC9-E634D20119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3183" y="173181"/>
            <a:ext cx="6858002" cy="6511640"/>
          </a:xfrm>
          <a:prstGeom prst="rect">
            <a:avLst/>
          </a:prstGeom>
          <a:gradFill>
            <a:gsLst>
              <a:gs pos="0">
                <a:schemeClr val="bg1">
                  <a:alpha val="0"/>
                </a:schemeClr>
              </a:gs>
              <a:gs pos="46000">
                <a:schemeClr val="bg1">
                  <a:alpha val="20000"/>
                </a:schemeClr>
              </a:gs>
              <a:gs pos="26000">
                <a:schemeClr val="bg1">
                  <a:alpha val="7000"/>
                </a:schemeClr>
              </a:gs>
              <a:gs pos="100000">
                <a:schemeClr val="bg1">
                  <a:alpha val="3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AF2A2AD8-A20D-7675-A4A6-825EB821EE99}"/>
              </a:ext>
            </a:extLst>
          </p:cNvPr>
          <p:cNvSpPr>
            <a:spLocks noGrp="1"/>
          </p:cNvSpPr>
          <p:nvPr>
            <p:ph type="ctrTitle"/>
          </p:nvPr>
        </p:nvSpPr>
        <p:spPr>
          <a:xfrm>
            <a:off x="438910" y="2001794"/>
            <a:ext cx="9125219" cy="2946573"/>
          </a:xfrm>
        </p:spPr>
        <p:txBody>
          <a:bodyPr anchor="t">
            <a:normAutofit/>
          </a:bodyPr>
          <a:lstStyle/>
          <a:p>
            <a:r>
              <a:rPr lang="en-US" sz="6100" dirty="0"/>
              <a:t>Can synthetic data be fair and private? </a:t>
            </a:r>
            <a:r>
              <a:rPr lang="en-US" sz="2700" b="0" dirty="0">
                <a:solidFill>
                  <a:schemeClr val="bg1">
                    <a:lumMod val="85000"/>
                    <a:lumOff val="15000"/>
                  </a:schemeClr>
                </a:solidFill>
                <a:highlight>
                  <a:srgbClr val="FFFF00"/>
                </a:highlight>
              </a:rPr>
              <a:t>A compressive study of synthetic data generation and fairness algorithms </a:t>
            </a:r>
          </a:p>
        </p:txBody>
      </p:sp>
      <p:sp>
        <p:nvSpPr>
          <p:cNvPr id="3" name="Subtitle 2">
            <a:extLst>
              <a:ext uri="{FF2B5EF4-FFF2-40B4-BE49-F238E27FC236}">
                <a16:creationId xmlns:a16="http://schemas.microsoft.com/office/drawing/2014/main" id="{0804C07F-FF94-61B4-3AFA-AE6D2899B2C9}"/>
              </a:ext>
            </a:extLst>
          </p:cNvPr>
          <p:cNvSpPr>
            <a:spLocks noGrp="1"/>
          </p:cNvSpPr>
          <p:nvPr>
            <p:ph type="subTitle" idx="1"/>
          </p:nvPr>
        </p:nvSpPr>
        <p:spPr>
          <a:xfrm>
            <a:off x="438910" y="4948369"/>
            <a:ext cx="4381634" cy="1157436"/>
          </a:xfrm>
        </p:spPr>
        <p:txBody>
          <a:bodyPr anchor="b">
            <a:normAutofit/>
          </a:bodyPr>
          <a:lstStyle/>
          <a:p>
            <a:r>
              <a:rPr lang="en-US" sz="2400" dirty="0"/>
              <a:t>6</a:t>
            </a:r>
            <a:r>
              <a:rPr lang="en-US" sz="2400" baseline="30000" dirty="0"/>
              <a:t>th</a:t>
            </a:r>
            <a:r>
              <a:rPr lang="en-US" sz="2400" dirty="0"/>
              <a:t> March, 2025</a:t>
            </a:r>
          </a:p>
          <a:p>
            <a:r>
              <a:rPr lang="en-US" sz="2400" dirty="0" err="1"/>
              <a:t>Qinyi</a:t>
            </a:r>
            <a:r>
              <a:rPr lang="en-US" sz="2400"/>
              <a:t> Liu</a:t>
            </a:r>
            <a:endParaRPr lang="en-US" sz="2400" dirty="0"/>
          </a:p>
        </p:txBody>
      </p:sp>
      <p:sp>
        <p:nvSpPr>
          <p:cNvPr id="13" name="Rectangle 12">
            <a:extLst>
              <a:ext uri="{FF2B5EF4-FFF2-40B4-BE49-F238E27FC236}">
                <a16:creationId xmlns:a16="http://schemas.microsoft.com/office/drawing/2014/main" id="{150CDACD-D191-E642-F686-FCB54B7E5F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469570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7" name="Picture 6" descr="A white background with green text&#10;&#10;Description automatically generated">
            <a:extLst>
              <a:ext uri="{FF2B5EF4-FFF2-40B4-BE49-F238E27FC236}">
                <a16:creationId xmlns:a16="http://schemas.microsoft.com/office/drawing/2014/main" id="{17354812-A3C9-5A92-6E95-F450B61DA454}"/>
              </a:ext>
            </a:extLst>
          </p:cNvPr>
          <p:cNvPicPr>
            <a:picLocks noChangeAspect="1"/>
          </p:cNvPicPr>
          <p:nvPr/>
        </p:nvPicPr>
        <p:blipFill>
          <a:blip r:embed="rId3"/>
          <a:stretch>
            <a:fillRect/>
          </a:stretch>
        </p:blipFill>
        <p:spPr>
          <a:xfrm>
            <a:off x="6096000" y="-25"/>
            <a:ext cx="5160449" cy="1570094"/>
          </a:xfrm>
          <a:prstGeom prst="rect">
            <a:avLst/>
          </a:prstGeom>
        </p:spPr>
      </p:pic>
      <p:pic>
        <p:nvPicPr>
          <p:cNvPr id="10" name="Picture 9" descr="A close-up of a logo&#10;&#10;AI-generated content may be incorrect.">
            <a:extLst>
              <a:ext uri="{FF2B5EF4-FFF2-40B4-BE49-F238E27FC236}">
                <a16:creationId xmlns:a16="http://schemas.microsoft.com/office/drawing/2014/main" id="{B9A23F30-EEED-1D03-AEC3-2CA674C91A08}"/>
              </a:ext>
            </a:extLst>
          </p:cNvPr>
          <p:cNvPicPr>
            <a:picLocks noChangeAspect="1"/>
          </p:cNvPicPr>
          <p:nvPr/>
        </p:nvPicPr>
        <p:blipFill>
          <a:blip r:embed="rId4"/>
          <a:stretch>
            <a:fillRect/>
          </a:stretch>
        </p:blipFill>
        <p:spPr>
          <a:xfrm>
            <a:off x="-35151" y="-13"/>
            <a:ext cx="6131151" cy="1570094"/>
          </a:xfrm>
          <a:prstGeom prst="rect">
            <a:avLst/>
          </a:prstGeom>
        </p:spPr>
      </p:pic>
    </p:spTree>
    <p:extLst>
      <p:ext uri="{BB962C8B-B14F-4D97-AF65-F5344CB8AC3E}">
        <p14:creationId xmlns:p14="http://schemas.microsoft.com/office/powerpoint/2010/main" val="252886229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3" name="Rectangle 9222">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5" name="Rectangle 9224">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7" name="Rectangle 9226">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9" name="Rectangle 9228">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1" name="Rectangle 9230">
            <a:extLst>
              <a:ext uri="{FF2B5EF4-FFF2-40B4-BE49-F238E27FC236}">
                <a16:creationId xmlns:a16="http://schemas.microsoft.com/office/drawing/2014/main" id="{5820888B-4EA5-E0E8-6D52-7733E1E774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CEB18C-4647-CB97-CC4F-97422C3DCD6B}"/>
              </a:ext>
            </a:extLst>
          </p:cNvPr>
          <p:cNvSpPr>
            <a:spLocks noGrp="1"/>
          </p:cNvSpPr>
          <p:nvPr>
            <p:ph type="title"/>
          </p:nvPr>
        </p:nvSpPr>
        <p:spPr>
          <a:xfrm>
            <a:off x="521208" y="978408"/>
            <a:ext cx="3397649" cy="3303764"/>
          </a:xfrm>
        </p:spPr>
        <p:txBody>
          <a:bodyPr vert="horz" lIns="91440" tIns="45720" rIns="91440" bIns="45720" rtlCol="0" anchor="t">
            <a:normAutofit/>
          </a:bodyPr>
          <a:lstStyle/>
          <a:p>
            <a:r>
              <a:rPr lang="en-US" sz="4600"/>
              <a:t>Experiment pipeline </a:t>
            </a:r>
          </a:p>
        </p:txBody>
      </p:sp>
      <p:pic>
        <p:nvPicPr>
          <p:cNvPr id="9218" name="Picture 2" descr="Refer to caption">
            <a:extLst>
              <a:ext uri="{FF2B5EF4-FFF2-40B4-BE49-F238E27FC236}">
                <a16:creationId xmlns:a16="http://schemas.microsoft.com/office/drawing/2014/main" id="{A6C92BAD-FC58-EEA4-6945-DB2E3544C42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667865" y="1140461"/>
            <a:ext cx="6405081" cy="5380268"/>
          </a:xfrm>
          <a:prstGeom prst="rect">
            <a:avLst/>
          </a:prstGeom>
          <a:noFill/>
          <a:extLst>
            <a:ext uri="{909E8E84-426E-40DD-AFC4-6F175D3DCCD1}">
              <a14:hiddenFill xmlns:a14="http://schemas.microsoft.com/office/drawing/2010/main">
                <a:solidFill>
                  <a:srgbClr val="FFFFFF"/>
                </a:solidFill>
              </a14:hiddenFill>
            </a:ext>
          </a:extLst>
        </p:spPr>
      </p:pic>
      <p:sp>
        <p:nvSpPr>
          <p:cNvPr id="9233" name="Freeform: Shape 9232">
            <a:extLst>
              <a:ext uri="{FF2B5EF4-FFF2-40B4-BE49-F238E27FC236}">
                <a16:creationId xmlns:a16="http://schemas.microsoft.com/office/drawing/2014/main" id="{06B5A8BF-0680-F9A7-27B1-3971EC934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Double Bracket 4">
            <a:extLst>
              <a:ext uri="{FF2B5EF4-FFF2-40B4-BE49-F238E27FC236}">
                <a16:creationId xmlns:a16="http://schemas.microsoft.com/office/drawing/2014/main" id="{224DA523-49E3-66DA-1FCC-7ED50DCE340A}"/>
              </a:ext>
            </a:extLst>
          </p:cNvPr>
          <p:cNvSpPr/>
          <p:nvPr/>
        </p:nvSpPr>
        <p:spPr>
          <a:xfrm>
            <a:off x="4452421" y="4090086"/>
            <a:ext cx="991767" cy="889686"/>
          </a:xfrm>
          <a:prstGeom prst="bracketPair">
            <a:avLst/>
          </a:prstGeom>
          <a:ln w="127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89047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8A448-2411-05B7-05C6-3924D18B228F}"/>
              </a:ext>
            </a:extLst>
          </p:cNvPr>
          <p:cNvSpPr>
            <a:spLocks noGrp="1"/>
          </p:cNvSpPr>
          <p:nvPr>
            <p:ph type="title"/>
          </p:nvPr>
        </p:nvSpPr>
        <p:spPr/>
        <p:txBody>
          <a:bodyPr/>
          <a:lstStyle/>
          <a:p>
            <a:r>
              <a:rPr lang="en-US" dirty="0"/>
              <a:t>Experiment </a:t>
            </a:r>
            <a:br>
              <a:rPr lang="en-US" dirty="0"/>
            </a:br>
            <a:r>
              <a:rPr lang="en-US" dirty="0"/>
              <a:t> - data </a:t>
            </a:r>
          </a:p>
        </p:txBody>
      </p:sp>
      <p:sp>
        <p:nvSpPr>
          <p:cNvPr id="3" name="Content Placeholder 2">
            <a:extLst>
              <a:ext uri="{FF2B5EF4-FFF2-40B4-BE49-F238E27FC236}">
                <a16:creationId xmlns:a16="http://schemas.microsoft.com/office/drawing/2014/main" id="{8139DAD3-2EC5-153D-98C9-4BC0981AAFEE}"/>
              </a:ext>
            </a:extLst>
          </p:cNvPr>
          <p:cNvSpPr>
            <a:spLocks noGrp="1"/>
          </p:cNvSpPr>
          <p:nvPr>
            <p:ph idx="1"/>
          </p:nvPr>
        </p:nvSpPr>
        <p:spPr/>
        <p:txBody>
          <a:bodyPr/>
          <a:lstStyle/>
          <a:p>
            <a:pPr marL="457200" indent="-457200">
              <a:buAutoNum type="arabicParenR"/>
            </a:pPr>
            <a:r>
              <a:rPr lang="en-US" dirty="0"/>
              <a:t>Student math performance dataset from UCI </a:t>
            </a:r>
          </a:p>
          <a:p>
            <a:pPr marL="457200" indent="-457200">
              <a:buAutoNum type="arabicParenR"/>
            </a:pPr>
            <a:r>
              <a:rPr lang="en-GB" dirty="0"/>
              <a:t>Open University Learning Analytics dataset (OULAD)</a:t>
            </a:r>
          </a:p>
          <a:p>
            <a:pPr marL="457200" indent="-457200">
              <a:buAutoNum type="arabicParenR"/>
            </a:pPr>
            <a:r>
              <a:rPr lang="en-GB" dirty="0"/>
              <a:t>Law dataset is the longitudinal bar passage data, provided by The Law School Admission Council (LSAC) National Longitudinal Study </a:t>
            </a:r>
            <a:endParaRPr lang="en-US" dirty="0"/>
          </a:p>
        </p:txBody>
      </p:sp>
    </p:spTree>
    <p:extLst>
      <p:ext uri="{BB962C8B-B14F-4D97-AF65-F5344CB8AC3E}">
        <p14:creationId xmlns:p14="http://schemas.microsoft.com/office/powerpoint/2010/main" val="1823943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D991344-C0B3-A3EA-3F66-4F697AFB872B}"/>
            </a:ext>
          </a:extLst>
        </p:cNvPr>
        <p:cNvGrpSpPr/>
        <p:nvPr/>
      </p:nvGrpSpPr>
      <p:grpSpPr>
        <a:xfrm>
          <a:off x="0" y="0"/>
          <a:ext cx="0" cy="0"/>
          <a:chOff x="0" y="0"/>
          <a:chExt cx="0" cy="0"/>
        </a:xfrm>
      </p:grpSpPr>
      <p:sp>
        <p:nvSpPr>
          <p:cNvPr id="9223" name="Rectangle 9222">
            <a:extLst>
              <a:ext uri="{FF2B5EF4-FFF2-40B4-BE49-F238E27FC236}">
                <a16:creationId xmlns:a16="http://schemas.microsoft.com/office/drawing/2014/main" id="{DD369600-3935-1234-1511-BA8487BE78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5" name="Rectangle 9224">
            <a:extLst>
              <a:ext uri="{FF2B5EF4-FFF2-40B4-BE49-F238E27FC236}">
                <a16:creationId xmlns:a16="http://schemas.microsoft.com/office/drawing/2014/main" id="{2290740D-32BE-114A-F23D-925EC62F5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7" name="Rectangle 9226">
            <a:extLst>
              <a:ext uri="{FF2B5EF4-FFF2-40B4-BE49-F238E27FC236}">
                <a16:creationId xmlns:a16="http://schemas.microsoft.com/office/drawing/2014/main" id="{F7BF11B3-D92A-4A4A-FAA0-0A34CD1CE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9" name="Rectangle 9228">
            <a:extLst>
              <a:ext uri="{FF2B5EF4-FFF2-40B4-BE49-F238E27FC236}">
                <a16:creationId xmlns:a16="http://schemas.microsoft.com/office/drawing/2014/main" id="{BC2D556F-4278-372E-BC5C-CCA2E34E7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1" name="Rectangle 9230">
            <a:extLst>
              <a:ext uri="{FF2B5EF4-FFF2-40B4-BE49-F238E27FC236}">
                <a16:creationId xmlns:a16="http://schemas.microsoft.com/office/drawing/2014/main" id="{C6215D6C-2D80-65E8-01C2-17B1C7BDB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C3D0A3-F204-C55A-E94D-EF7450EB1B48}"/>
              </a:ext>
            </a:extLst>
          </p:cNvPr>
          <p:cNvSpPr>
            <a:spLocks noGrp="1"/>
          </p:cNvSpPr>
          <p:nvPr>
            <p:ph type="title"/>
          </p:nvPr>
        </p:nvSpPr>
        <p:spPr>
          <a:xfrm>
            <a:off x="521208" y="978408"/>
            <a:ext cx="3397649" cy="3303764"/>
          </a:xfrm>
        </p:spPr>
        <p:txBody>
          <a:bodyPr vert="horz" lIns="91440" tIns="45720" rIns="91440" bIns="45720" rtlCol="0" anchor="t">
            <a:normAutofit/>
          </a:bodyPr>
          <a:lstStyle/>
          <a:p>
            <a:r>
              <a:rPr lang="en-US" sz="4600"/>
              <a:t>Experiment pipeline </a:t>
            </a:r>
          </a:p>
        </p:txBody>
      </p:sp>
      <p:pic>
        <p:nvPicPr>
          <p:cNvPr id="9218" name="Picture 2" descr="Refer to caption">
            <a:extLst>
              <a:ext uri="{FF2B5EF4-FFF2-40B4-BE49-F238E27FC236}">
                <a16:creationId xmlns:a16="http://schemas.microsoft.com/office/drawing/2014/main" id="{0EFAA092-9EC6-B0C8-5DFE-EB09CFF2CED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667865" y="1140461"/>
            <a:ext cx="6405081" cy="5380268"/>
          </a:xfrm>
          <a:prstGeom prst="rect">
            <a:avLst/>
          </a:prstGeom>
          <a:noFill/>
          <a:extLst>
            <a:ext uri="{909E8E84-426E-40DD-AFC4-6F175D3DCCD1}">
              <a14:hiddenFill xmlns:a14="http://schemas.microsoft.com/office/drawing/2010/main">
                <a:solidFill>
                  <a:srgbClr val="FFFFFF"/>
                </a:solidFill>
              </a14:hiddenFill>
            </a:ext>
          </a:extLst>
        </p:spPr>
      </p:pic>
      <p:sp>
        <p:nvSpPr>
          <p:cNvPr id="9233" name="Freeform: Shape 9232">
            <a:extLst>
              <a:ext uri="{FF2B5EF4-FFF2-40B4-BE49-F238E27FC236}">
                <a16:creationId xmlns:a16="http://schemas.microsoft.com/office/drawing/2014/main" id="{DCF18255-B770-40ED-9C72-9846E2D164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Double Bracket 4">
            <a:extLst>
              <a:ext uri="{FF2B5EF4-FFF2-40B4-BE49-F238E27FC236}">
                <a16:creationId xmlns:a16="http://schemas.microsoft.com/office/drawing/2014/main" id="{17483E9F-4586-DE15-95CC-214ECAEB1AA5}"/>
              </a:ext>
            </a:extLst>
          </p:cNvPr>
          <p:cNvSpPr/>
          <p:nvPr/>
        </p:nvSpPr>
        <p:spPr>
          <a:xfrm>
            <a:off x="5598592" y="3598596"/>
            <a:ext cx="991767" cy="1967814"/>
          </a:xfrm>
          <a:prstGeom prst="bracketPair">
            <a:avLst/>
          </a:prstGeom>
          <a:ln w="127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9903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13CE0-BBDF-C662-0155-66E09104E711}"/>
              </a:ext>
            </a:extLst>
          </p:cNvPr>
          <p:cNvSpPr>
            <a:spLocks noGrp="1"/>
          </p:cNvSpPr>
          <p:nvPr>
            <p:ph type="title"/>
          </p:nvPr>
        </p:nvSpPr>
        <p:spPr/>
        <p:txBody>
          <a:bodyPr/>
          <a:lstStyle/>
          <a:p>
            <a:r>
              <a:rPr lang="en-US" dirty="0"/>
              <a:t>Experiment </a:t>
            </a:r>
            <a:br>
              <a:rPr lang="en-US" dirty="0"/>
            </a:br>
            <a:r>
              <a:rPr lang="en-US" dirty="0"/>
              <a:t>  -</a:t>
            </a:r>
            <a:r>
              <a:rPr lang="zh-CN" altLang="en-US" dirty="0"/>
              <a:t> </a:t>
            </a:r>
            <a:r>
              <a:rPr lang="en-GB" altLang="zh-CN" dirty="0"/>
              <a:t>SDGs</a:t>
            </a:r>
            <a:endParaRPr lang="en-US" dirty="0"/>
          </a:p>
        </p:txBody>
      </p:sp>
      <p:sp>
        <p:nvSpPr>
          <p:cNvPr id="3" name="Content Placeholder 2">
            <a:extLst>
              <a:ext uri="{FF2B5EF4-FFF2-40B4-BE49-F238E27FC236}">
                <a16:creationId xmlns:a16="http://schemas.microsoft.com/office/drawing/2014/main" id="{CEA3107F-911E-39DC-0D1E-587DD3363D66}"/>
              </a:ext>
            </a:extLst>
          </p:cNvPr>
          <p:cNvSpPr>
            <a:spLocks noGrp="1"/>
          </p:cNvSpPr>
          <p:nvPr>
            <p:ph idx="1"/>
          </p:nvPr>
        </p:nvSpPr>
        <p:spPr>
          <a:xfrm>
            <a:off x="6814751" y="941337"/>
            <a:ext cx="5021182" cy="5592174"/>
          </a:xfrm>
        </p:spPr>
        <p:txBody>
          <a:bodyPr>
            <a:normAutofit lnSpcReduction="10000"/>
          </a:bodyPr>
          <a:lstStyle/>
          <a:p>
            <a:pPr marL="457200" indent="-457200">
              <a:buAutoNum type="arabicParenR"/>
            </a:pPr>
            <a:r>
              <a:rPr lang="en-US" dirty="0"/>
              <a:t>CTGAN – showing good utility performance in tabular data</a:t>
            </a:r>
          </a:p>
          <a:p>
            <a:pPr marL="457200" indent="-457200">
              <a:buAutoNum type="arabicParenR"/>
            </a:pPr>
            <a:r>
              <a:rPr lang="en-GB" dirty="0"/>
              <a:t>DistilGPT2 (DGPT) </a:t>
            </a:r>
            <a:r>
              <a:rPr lang="en-US" dirty="0"/>
              <a:t>- </a:t>
            </a:r>
            <a:r>
              <a:rPr lang="en-GB" dirty="0"/>
              <a:t>Large Language model, which is pre-trained with the smallest version of GPT2</a:t>
            </a:r>
            <a:endParaRPr lang="en-US" dirty="0"/>
          </a:p>
          <a:p>
            <a:pPr marL="457200" indent="-457200">
              <a:buAutoNum type="arabicParenR"/>
            </a:pPr>
            <a:r>
              <a:rPr lang="en-GB" dirty="0"/>
              <a:t>ADSGAN</a:t>
            </a:r>
            <a:r>
              <a:rPr lang="en-US" dirty="0"/>
              <a:t> - </a:t>
            </a:r>
            <a:r>
              <a:rPr lang="en-GB" dirty="0"/>
              <a:t>introduces a regularization term during training, thus lowering the risk of privacy attacks such as membership inference</a:t>
            </a:r>
          </a:p>
          <a:p>
            <a:pPr marL="457200" indent="-457200">
              <a:buAutoNum type="arabicParenR"/>
            </a:pPr>
            <a:r>
              <a:rPr lang="en-GB" dirty="0"/>
              <a:t>PATEGAN - combines the PATE framework with GANs to generate high-quality synthetic data with differential privacy guarantees</a:t>
            </a:r>
          </a:p>
          <a:p>
            <a:pPr marL="457200" indent="-457200">
              <a:buAutoNum type="arabicParenR"/>
            </a:pPr>
            <a:r>
              <a:rPr lang="en-GB" dirty="0"/>
              <a:t>DECAF is a GAN-based model specifically designed to generate fair synthetic data for tabular datasets.</a:t>
            </a:r>
            <a:endParaRPr lang="en-US" dirty="0"/>
          </a:p>
        </p:txBody>
      </p:sp>
      <p:sp>
        <p:nvSpPr>
          <p:cNvPr id="4" name="Double Bracket 3">
            <a:extLst>
              <a:ext uri="{FF2B5EF4-FFF2-40B4-BE49-F238E27FC236}">
                <a16:creationId xmlns:a16="http://schemas.microsoft.com/office/drawing/2014/main" id="{159926A8-C28F-7634-E4AD-B861D5DBE9E9}"/>
              </a:ext>
            </a:extLst>
          </p:cNvPr>
          <p:cNvSpPr/>
          <p:nvPr/>
        </p:nvSpPr>
        <p:spPr>
          <a:xfrm>
            <a:off x="6604687" y="869780"/>
            <a:ext cx="729049" cy="1421027"/>
          </a:xfrm>
          <a:prstGeom prst="bracketPair">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829CD4A5-DBCB-7F9B-7BE7-BDF8267B66AF}"/>
              </a:ext>
            </a:extLst>
          </p:cNvPr>
          <p:cNvSpPr txBox="1"/>
          <p:nvPr/>
        </p:nvSpPr>
        <p:spPr>
          <a:xfrm>
            <a:off x="4915035" y="1362710"/>
            <a:ext cx="1668162" cy="369332"/>
          </a:xfrm>
          <a:prstGeom prst="rect">
            <a:avLst/>
          </a:prstGeom>
          <a:noFill/>
        </p:spPr>
        <p:txBody>
          <a:bodyPr wrap="square" rtlCol="0">
            <a:spAutoFit/>
          </a:bodyPr>
          <a:lstStyle/>
          <a:p>
            <a:r>
              <a:rPr lang="en-US" dirty="0"/>
              <a:t>General SDGs</a:t>
            </a:r>
          </a:p>
        </p:txBody>
      </p:sp>
      <p:sp>
        <p:nvSpPr>
          <p:cNvPr id="6" name="TextBox 5">
            <a:extLst>
              <a:ext uri="{FF2B5EF4-FFF2-40B4-BE49-F238E27FC236}">
                <a16:creationId xmlns:a16="http://schemas.microsoft.com/office/drawing/2014/main" id="{319A2712-7C57-7925-7B7F-019D67D95E7D}"/>
              </a:ext>
            </a:extLst>
          </p:cNvPr>
          <p:cNvSpPr txBox="1"/>
          <p:nvPr/>
        </p:nvSpPr>
        <p:spPr>
          <a:xfrm>
            <a:off x="4936525" y="3129430"/>
            <a:ext cx="1668162" cy="923330"/>
          </a:xfrm>
          <a:prstGeom prst="rect">
            <a:avLst/>
          </a:prstGeom>
          <a:noFill/>
        </p:spPr>
        <p:txBody>
          <a:bodyPr wrap="square" rtlCol="0">
            <a:spAutoFit/>
          </a:bodyPr>
          <a:lstStyle/>
          <a:p>
            <a:r>
              <a:rPr lang="en-US" dirty="0"/>
              <a:t>Privacy-preserving SDGs</a:t>
            </a:r>
          </a:p>
        </p:txBody>
      </p:sp>
      <p:sp>
        <p:nvSpPr>
          <p:cNvPr id="7" name="Double Bracket 6">
            <a:extLst>
              <a:ext uri="{FF2B5EF4-FFF2-40B4-BE49-F238E27FC236}">
                <a16:creationId xmlns:a16="http://schemas.microsoft.com/office/drawing/2014/main" id="{7B00A0FD-D384-4BA0-358A-A4E4BE109F20}"/>
              </a:ext>
            </a:extLst>
          </p:cNvPr>
          <p:cNvSpPr/>
          <p:nvPr/>
        </p:nvSpPr>
        <p:spPr>
          <a:xfrm>
            <a:off x="6583197" y="2675109"/>
            <a:ext cx="750539" cy="1892085"/>
          </a:xfrm>
          <a:prstGeom prst="bracketPair">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Double Bracket 7">
            <a:extLst>
              <a:ext uri="{FF2B5EF4-FFF2-40B4-BE49-F238E27FC236}">
                <a16:creationId xmlns:a16="http://schemas.microsoft.com/office/drawing/2014/main" id="{F60EAA64-46AC-3022-3A32-E1185E6647E5}"/>
              </a:ext>
            </a:extLst>
          </p:cNvPr>
          <p:cNvSpPr/>
          <p:nvPr/>
        </p:nvSpPr>
        <p:spPr>
          <a:xfrm>
            <a:off x="6604687" y="5282386"/>
            <a:ext cx="729049" cy="682196"/>
          </a:xfrm>
          <a:prstGeom prst="bracketPair">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7A27B1B7-ABC8-928E-0365-2D8F465F4FF1}"/>
              </a:ext>
            </a:extLst>
          </p:cNvPr>
          <p:cNvSpPr txBox="1"/>
          <p:nvPr/>
        </p:nvSpPr>
        <p:spPr>
          <a:xfrm>
            <a:off x="4936525" y="5162564"/>
            <a:ext cx="1365421" cy="923330"/>
          </a:xfrm>
          <a:prstGeom prst="rect">
            <a:avLst/>
          </a:prstGeom>
          <a:noFill/>
        </p:spPr>
        <p:txBody>
          <a:bodyPr wrap="square" rtlCol="0">
            <a:spAutoFit/>
          </a:bodyPr>
          <a:lstStyle/>
          <a:p>
            <a:r>
              <a:rPr lang="en-US" dirty="0"/>
              <a:t>Fairness-motivated SDGs</a:t>
            </a:r>
          </a:p>
        </p:txBody>
      </p:sp>
    </p:spTree>
    <p:extLst>
      <p:ext uri="{BB962C8B-B14F-4D97-AF65-F5344CB8AC3E}">
        <p14:creationId xmlns:p14="http://schemas.microsoft.com/office/powerpoint/2010/main" val="2945100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DB348-792B-4AA0-092D-2D7D7C1CAA3C}"/>
              </a:ext>
            </a:extLst>
          </p:cNvPr>
          <p:cNvSpPr>
            <a:spLocks noGrp="1"/>
          </p:cNvSpPr>
          <p:nvPr>
            <p:ph type="title"/>
          </p:nvPr>
        </p:nvSpPr>
        <p:spPr/>
        <p:txBody>
          <a:bodyPr/>
          <a:lstStyle/>
          <a:p>
            <a:r>
              <a:rPr lang="en-US" dirty="0"/>
              <a:t>Experiment </a:t>
            </a:r>
            <a:br>
              <a:rPr lang="en-US" dirty="0"/>
            </a:br>
            <a:r>
              <a:rPr lang="en-US" dirty="0"/>
              <a:t>  – to answer RQ1</a:t>
            </a:r>
            <a:br>
              <a:rPr lang="en-US" dirty="0"/>
            </a:br>
            <a:endParaRPr lang="en-US" dirty="0"/>
          </a:p>
        </p:txBody>
      </p:sp>
      <p:sp>
        <p:nvSpPr>
          <p:cNvPr id="3" name="Content Placeholder 2">
            <a:extLst>
              <a:ext uri="{FF2B5EF4-FFF2-40B4-BE49-F238E27FC236}">
                <a16:creationId xmlns:a16="http://schemas.microsoft.com/office/drawing/2014/main" id="{7EDB6F5A-5B01-E863-5F28-0DB7F3921E4C}"/>
              </a:ext>
            </a:extLst>
          </p:cNvPr>
          <p:cNvSpPr>
            <a:spLocks noGrp="1"/>
          </p:cNvSpPr>
          <p:nvPr>
            <p:ph idx="1"/>
          </p:nvPr>
        </p:nvSpPr>
        <p:spPr/>
        <p:txBody>
          <a:bodyPr>
            <a:normAutofit/>
          </a:bodyPr>
          <a:lstStyle/>
          <a:p>
            <a:pPr marL="457200" indent="-457200">
              <a:buAutoNum type="arabicPeriod"/>
            </a:pPr>
            <a:r>
              <a:rPr lang="en-US" dirty="0"/>
              <a:t>Used 5 SDGs, recommended default parameters in </a:t>
            </a:r>
            <a:r>
              <a:rPr lang="en-US" dirty="0" err="1"/>
              <a:t>Synthcity</a:t>
            </a:r>
            <a:endParaRPr lang="en-US" dirty="0"/>
          </a:p>
          <a:p>
            <a:pPr marL="457200" indent="-457200">
              <a:buAutoNum type="arabicPeriod"/>
            </a:pPr>
            <a:r>
              <a:rPr lang="en-US" dirty="0"/>
              <a:t>Privacy: The privacy evaluation was repeated twice, and average values were taken to minimize the effect of randomness</a:t>
            </a:r>
          </a:p>
          <a:p>
            <a:pPr marL="457200" indent="-457200">
              <a:buAutoNum type="arabicPeriod"/>
            </a:pPr>
            <a:r>
              <a:rPr lang="en-US" dirty="0"/>
              <a:t>Fairness: training the baseline models on the real and synthetic datasets and evaluated them using the fairness metrics. </a:t>
            </a:r>
          </a:p>
        </p:txBody>
      </p:sp>
      <p:sp>
        <p:nvSpPr>
          <p:cNvPr id="4" name="TextBox 3">
            <a:extLst>
              <a:ext uri="{FF2B5EF4-FFF2-40B4-BE49-F238E27FC236}">
                <a16:creationId xmlns:a16="http://schemas.microsoft.com/office/drawing/2014/main" id="{BC4D19AF-6805-FCCA-0A6A-75C145AF1C7D}"/>
              </a:ext>
            </a:extLst>
          </p:cNvPr>
          <p:cNvSpPr txBox="1"/>
          <p:nvPr/>
        </p:nvSpPr>
        <p:spPr>
          <a:xfrm>
            <a:off x="640080" y="3794760"/>
            <a:ext cx="4400550" cy="1200329"/>
          </a:xfrm>
          <a:prstGeom prst="rect">
            <a:avLst/>
          </a:prstGeom>
          <a:noFill/>
        </p:spPr>
        <p:txBody>
          <a:bodyPr wrap="square" rtlCol="0">
            <a:spAutoFit/>
          </a:bodyPr>
          <a:lstStyle/>
          <a:p>
            <a:r>
              <a:rPr lang="en-US" dirty="0"/>
              <a:t>RQ1. Which synthetic data generator performs best in terms of balancing both privacy and fairness?</a:t>
            </a:r>
          </a:p>
          <a:p>
            <a:endParaRPr lang="en-US" dirty="0"/>
          </a:p>
        </p:txBody>
      </p:sp>
      <p:sp>
        <p:nvSpPr>
          <p:cNvPr id="5" name="Right Arrow 4">
            <a:extLst>
              <a:ext uri="{FF2B5EF4-FFF2-40B4-BE49-F238E27FC236}">
                <a16:creationId xmlns:a16="http://schemas.microsoft.com/office/drawing/2014/main" id="{0324DA45-FA24-BBED-0725-8A47E914BE7D}"/>
              </a:ext>
            </a:extLst>
          </p:cNvPr>
          <p:cNvSpPr/>
          <p:nvPr/>
        </p:nvSpPr>
        <p:spPr>
          <a:xfrm>
            <a:off x="5097780" y="3509010"/>
            <a:ext cx="998220" cy="37719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4514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44B1603-96F2-2D78-F4A0-2B82FBFD3CC9}"/>
            </a:ext>
          </a:extLst>
        </p:cNvPr>
        <p:cNvGrpSpPr/>
        <p:nvPr/>
      </p:nvGrpSpPr>
      <p:grpSpPr>
        <a:xfrm>
          <a:off x="0" y="0"/>
          <a:ext cx="0" cy="0"/>
          <a:chOff x="0" y="0"/>
          <a:chExt cx="0" cy="0"/>
        </a:xfrm>
      </p:grpSpPr>
      <p:sp>
        <p:nvSpPr>
          <p:cNvPr id="9223" name="Rectangle 9222">
            <a:extLst>
              <a:ext uri="{FF2B5EF4-FFF2-40B4-BE49-F238E27FC236}">
                <a16:creationId xmlns:a16="http://schemas.microsoft.com/office/drawing/2014/main" id="{5BA5384C-78D0-AF63-2420-BD5B29C1F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5" name="Rectangle 9224">
            <a:extLst>
              <a:ext uri="{FF2B5EF4-FFF2-40B4-BE49-F238E27FC236}">
                <a16:creationId xmlns:a16="http://schemas.microsoft.com/office/drawing/2014/main" id="{75DB9198-E549-035C-4C28-1F3CDD3371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7" name="Rectangle 9226">
            <a:extLst>
              <a:ext uri="{FF2B5EF4-FFF2-40B4-BE49-F238E27FC236}">
                <a16:creationId xmlns:a16="http://schemas.microsoft.com/office/drawing/2014/main" id="{8F0B1B87-B5D6-BF41-538A-54429E24E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9" name="Rectangle 9228">
            <a:extLst>
              <a:ext uri="{FF2B5EF4-FFF2-40B4-BE49-F238E27FC236}">
                <a16:creationId xmlns:a16="http://schemas.microsoft.com/office/drawing/2014/main" id="{23AE963C-588C-B738-D7D4-CA05EACC0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1" name="Rectangle 9230">
            <a:extLst>
              <a:ext uri="{FF2B5EF4-FFF2-40B4-BE49-F238E27FC236}">
                <a16:creationId xmlns:a16="http://schemas.microsoft.com/office/drawing/2014/main" id="{BBD1D11E-0B53-B84E-8E9A-1E4ED65E9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029B96-A683-6780-5D38-8B57F842D566}"/>
              </a:ext>
            </a:extLst>
          </p:cNvPr>
          <p:cNvSpPr>
            <a:spLocks noGrp="1"/>
          </p:cNvSpPr>
          <p:nvPr>
            <p:ph type="title"/>
          </p:nvPr>
        </p:nvSpPr>
        <p:spPr>
          <a:xfrm>
            <a:off x="521208" y="978408"/>
            <a:ext cx="3397649" cy="3303764"/>
          </a:xfrm>
        </p:spPr>
        <p:txBody>
          <a:bodyPr vert="horz" lIns="91440" tIns="45720" rIns="91440" bIns="45720" rtlCol="0" anchor="t">
            <a:normAutofit/>
          </a:bodyPr>
          <a:lstStyle/>
          <a:p>
            <a:r>
              <a:rPr lang="en-US" sz="4600"/>
              <a:t>Experiment pipeline </a:t>
            </a:r>
          </a:p>
        </p:txBody>
      </p:sp>
      <p:pic>
        <p:nvPicPr>
          <p:cNvPr id="9218" name="Picture 2" descr="Refer to caption">
            <a:extLst>
              <a:ext uri="{FF2B5EF4-FFF2-40B4-BE49-F238E27FC236}">
                <a16:creationId xmlns:a16="http://schemas.microsoft.com/office/drawing/2014/main" id="{765BC95D-289F-7364-6BCC-A941A5534F4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538295" y="978408"/>
            <a:ext cx="6405081" cy="5380268"/>
          </a:xfrm>
          <a:prstGeom prst="rect">
            <a:avLst/>
          </a:prstGeom>
          <a:noFill/>
          <a:extLst>
            <a:ext uri="{909E8E84-426E-40DD-AFC4-6F175D3DCCD1}">
              <a14:hiddenFill xmlns:a14="http://schemas.microsoft.com/office/drawing/2010/main">
                <a:solidFill>
                  <a:srgbClr val="FFFFFF"/>
                </a:solidFill>
              </a14:hiddenFill>
            </a:ext>
          </a:extLst>
        </p:spPr>
      </p:pic>
      <p:sp>
        <p:nvSpPr>
          <p:cNvPr id="9233" name="Freeform: Shape 9232">
            <a:extLst>
              <a:ext uri="{FF2B5EF4-FFF2-40B4-BE49-F238E27FC236}">
                <a16:creationId xmlns:a16="http://schemas.microsoft.com/office/drawing/2014/main" id="{81A61B63-A880-6BEB-3373-2596B50659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AB59FCAE-28DE-0D90-FF49-34DAC9A1DAE1}"/>
              </a:ext>
            </a:extLst>
          </p:cNvPr>
          <p:cNvSpPr txBox="1"/>
          <p:nvPr/>
        </p:nvSpPr>
        <p:spPr>
          <a:xfrm>
            <a:off x="517869" y="2871871"/>
            <a:ext cx="390585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For fairness related experiment, We train all the models on 70% of each of the datasets—both real and all synthetic datasets. </a:t>
            </a:r>
          </a:p>
          <a:p>
            <a:pPr marL="285750" indent="-285750">
              <a:buFont typeface="Arial" panose="020B0604020202020204" pitchFamily="34" charset="0"/>
              <a:buChar char="•"/>
            </a:pPr>
            <a:r>
              <a:rPr lang="en-US" dirty="0"/>
              <a:t>During testing, we test all the models on the 30% test set of the real data only.</a:t>
            </a:r>
          </a:p>
          <a:p>
            <a:pPr marL="285750" indent="-285750">
              <a:buFont typeface="Arial" panose="020B0604020202020204" pitchFamily="34" charset="0"/>
              <a:buChar char="•"/>
            </a:pPr>
            <a:r>
              <a:rPr lang="en-US" dirty="0"/>
              <a:t>Allows us to hold all the models to the same standard, ensuring objective and fair comparison.</a:t>
            </a:r>
          </a:p>
          <a:p>
            <a:r>
              <a:rPr lang="en-US" dirty="0"/>
              <a:t> </a:t>
            </a:r>
          </a:p>
          <a:p>
            <a:endParaRPr lang="en-US" dirty="0"/>
          </a:p>
        </p:txBody>
      </p:sp>
    </p:spTree>
    <p:extLst>
      <p:ext uri="{BB962C8B-B14F-4D97-AF65-F5344CB8AC3E}">
        <p14:creationId xmlns:p14="http://schemas.microsoft.com/office/powerpoint/2010/main" val="2891361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F6A10-E982-6C43-EE22-AC9AE95D2953}"/>
              </a:ext>
            </a:extLst>
          </p:cNvPr>
          <p:cNvSpPr>
            <a:spLocks noGrp="1"/>
          </p:cNvSpPr>
          <p:nvPr>
            <p:ph type="title"/>
          </p:nvPr>
        </p:nvSpPr>
        <p:spPr/>
        <p:txBody>
          <a:bodyPr/>
          <a:lstStyle/>
          <a:p>
            <a:r>
              <a:rPr lang="en-US" dirty="0"/>
              <a:t>Experiment – to answer RQ2</a:t>
            </a:r>
          </a:p>
        </p:txBody>
      </p:sp>
      <p:sp>
        <p:nvSpPr>
          <p:cNvPr id="3" name="Content Placeholder 2">
            <a:extLst>
              <a:ext uri="{FF2B5EF4-FFF2-40B4-BE49-F238E27FC236}">
                <a16:creationId xmlns:a16="http://schemas.microsoft.com/office/drawing/2014/main" id="{A001A796-44F2-5A2A-7253-1D6DEA7AA5BA}"/>
              </a:ext>
            </a:extLst>
          </p:cNvPr>
          <p:cNvSpPr>
            <a:spLocks noGrp="1"/>
          </p:cNvSpPr>
          <p:nvPr>
            <p:ph idx="1"/>
          </p:nvPr>
        </p:nvSpPr>
        <p:spPr/>
        <p:txBody>
          <a:bodyPr/>
          <a:lstStyle/>
          <a:p>
            <a:pPr marL="457200" indent="-457200">
              <a:buAutoNum type="arabicParenR"/>
            </a:pPr>
            <a:r>
              <a:rPr lang="en-US" dirty="0"/>
              <a:t> Applied each of the 4 pre-processing techniques (i.e., SUP, </a:t>
            </a:r>
            <a:r>
              <a:rPr lang="en-US" dirty="0" err="1"/>
              <a:t>CoR</a:t>
            </a:r>
            <a:r>
              <a:rPr lang="en-US" dirty="0"/>
              <a:t>, DIR, and RW) to debias each of the 70% training datasets</a:t>
            </a:r>
          </a:p>
          <a:p>
            <a:pPr marL="457200" indent="-457200">
              <a:buAutoNum type="arabicParenR"/>
            </a:pPr>
            <a:r>
              <a:rPr lang="en-US" dirty="0"/>
              <a:t>After debiasing all the training datasets, we performed all experiments again in the same manner as we did in the RQ1.</a:t>
            </a:r>
          </a:p>
          <a:p>
            <a:pPr marL="457200" indent="-457200">
              <a:buAutoNum type="arabicParenR"/>
            </a:pPr>
            <a:r>
              <a:rPr lang="en-US" dirty="0"/>
              <a:t> Everything including model training and evaluation remains the same. The only thing that changes is that this time around, the training data is debiased.</a:t>
            </a:r>
          </a:p>
        </p:txBody>
      </p:sp>
      <p:sp>
        <p:nvSpPr>
          <p:cNvPr id="4" name="TextBox 3">
            <a:extLst>
              <a:ext uri="{FF2B5EF4-FFF2-40B4-BE49-F238E27FC236}">
                <a16:creationId xmlns:a16="http://schemas.microsoft.com/office/drawing/2014/main" id="{9A62C3DC-76D5-6417-EFA1-C686EC274022}"/>
              </a:ext>
            </a:extLst>
          </p:cNvPr>
          <p:cNvSpPr txBox="1"/>
          <p:nvPr/>
        </p:nvSpPr>
        <p:spPr>
          <a:xfrm>
            <a:off x="517870" y="3429000"/>
            <a:ext cx="4400550" cy="923330"/>
          </a:xfrm>
          <a:prstGeom prst="rect">
            <a:avLst/>
          </a:prstGeom>
          <a:noFill/>
        </p:spPr>
        <p:txBody>
          <a:bodyPr wrap="square" rtlCol="0">
            <a:spAutoFit/>
          </a:bodyPr>
          <a:lstStyle/>
          <a:p>
            <a:r>
              <a:rPr lang="en-US" dirty="0"/>
              <a:t>RQ2. How can we improve the fairness of synthetic datasets with pre-processing fairness algorithms?</a:t>
            </a:r>
          </a:p>
        </p:txBody>
      </p:sp>
      <p:sp>
        <p:nvSpPr>
          <p:cNvPr id="5" name="Right Arrow 4">
            <a:extLst>
              <a:ext uri="{FF2B5EF4-FFF2-40B4-BE49-F238E27FC236}">
                <a16:creationId xmlns:a16="http://schemas.microsoft.com/office/drawing/2014/main" id="{32E0B0B4-53D7-1A68-4787-E17F6D873A71}"/>
              </a:ext>
            </a:extLst>
          </p:cNvPr>
          <p:cNvSpPr/>
          <p:nvPr/>
        </p:nvSpPr>
        <p:spPr>
          <a:xfrm>
            <a:off x="5097780" y="3509010"/>
            <a:ext cx="998220" cy="37719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58822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21F79-D10F-BA1F-1D7C-0EE352A24295}"/>
              </a:ext>
            </a:extLst>
          </p:cNvPr>
          <p:cNvSpPr>
            <a:spLocks noGrp="1"/>
          </p:cNvSpPr>
          <p:nvPr>
            <p:ph type="title"/>
          </p:nvPr>
        </p:nvSpPr>
        <p:spPr/>
        <p:txBody>
          <a:bodyPr>
            <a:normAutofit fontScale="90000"/>
          </a:bodyPr>
          <a:lstStyle/>
          <a:p>
            <a:r>
              <a:rPr lang="en-US" dirty="0"/>
              <a:t>Results – </a:t>
            </a:r>
            <a:br>
              <a:rPr lang="en-US" dirty="0"/>
            </a:br>
            <a:r>
              <a:rPr lang="en-US" dirty="0"/>
              <a:t>RQ1</a:t>
            </a:r>
            <a:br>
              <a:rPr lang="en-US" dirty="0"/>
            </a:br>
            <a:br>
              <a:rPr lang="en-US" dirty="0"/>
            </a:br>
            <a:r>
              <a:rPr lang="en-US" dirty="0"/>
              <a:t>Privacy </a:t>
            </a:r>
            <a:r>
              <a:rPr lang="en-US" i="1" dirty="0"/>
              <a:t>vs. </a:t>
            </a:r>
            <a:r>
              <a:rPr lang="en-US" dirty="0"/>
              <a:t>fairness among SDGs</a:t>
            </a:r>
          </a:p>
        </p:txBody>
      </p:sp>
      <p:pic>
        <p:nvPicPr>
          <p:cNvPr id="11" name="Content Placeholder 10" descr="A black text on a white background&#10;&#10;AI-generated content may be incorrect.">
            <a:extLst>
              <a:ext uri="{FF2B5EF4-FFF2-40B4-BE49-F238E27FC236}">
                <a16:creationId xmlns:a16="http://schemas.microsoft.com/office/drawing/2014/main" id="{372CE783-014D-9935-FECB-72741F410F4A}"/>
              </a:ext>
            </a:extLst>
          </p:cNvPr>
          <p:cNvPicPr>
            <a:picLocks noGrp="1" noChangeAspect="1"/>
          </p:cNvPicPr>
          <p:nvPr>
            <p:ph idx="1"/>
          </p:nvPr>
        </p:nvPicPr>
        <p:blipFill>
          <a:blip r:embed="rId2"/>
          <a:stretch>
            <a:fillRect/>
          </a:stretch>
        </p:blipFill>
        <p:spPr>
          <a:xfrm>
            <a:off x="7467600" y="430939"/>
            <a:ext cx="4724400" cy="762000"/>
          </a:xfrm>
        </p:spPr>
      </p:pic>
      <p:pic>
        <p:nvPicPr>
          <p:cNvPr id="13" name="Picture 12" descr="A black text with black text&#10;&#10;AI-generated content may be incorrect.">
            <a:extLst>
              <a:ext uri="{FF2B5EF4-FFF2-40B4-BE49-F238E27FC236}">
                <a16:creationId xmlns:a16="http://schemas.microsoft.com/office/drawing/2014/main" id="{A235F58C-CFF9-75AF-BDFF-175B49253FDC}"/>
              </a:ext>
            </a:extLst>
          </p:cNvPr>
          <p:cNvPicPr>
            <a:picLocks noChangeAspect="1"/>
          </p:cNvPicPr>
          <p:nvPr/>
        </p:nvPicPr>
        <p:blipFill>
          <a:blip r:embed="rId3"/>
          <a:stretch>
            <a:fillRect/>
          </a:stretch>
        </p:blipFill>
        <p:spPr>
          <a:xfrm>
            <a:off x="5539052" y="1273258"/>
            <a:ext cx="6629400" cy="1003300"/>
          </a:xfrm>
          <a:prstGeom prst="rect">
            <a:avLst/>
          </a:prstGeom>
        </p:spPr>
      </p:pic>
      <p:sp>
        <p:nvSpPr>
          <p:cNvPr id="14" name="TextBox 13">
            <a:extLst>
              <a:ext uri="{FF2B5EF4-FFF2-40B4-BE49-F238E27FC236}">
                <a16:creationId xmlns:a16="http://schemas.microsoft.com/office/drawing/2014/main" id="{1E8241A8-69FB-B103-4121-4DF0827911FC}"/>
              </a:ext>
            </a:extLst>
          </p:cNvPr>
          <p:cNvSpPr txBox="1"/>
          <p:nvPr/>
        </p:nvSpPr>
        <p:spPr>
          <a:xfrm>
            <a:off x="6652950" y="2356877"/>
            <a:ext cx="4914900" cy="369332"/>
          </a:xfrm>
          <a:prstGeom prst="rect">
            <a:avLst/>
          </a:prstGeom>
          <a:noFill/>
        </p:spPr>
        <p:txBody>
          <a:bodyPr wrap="square" rtlCol="0">
            <a:spAutoFit/>
          </a:bodyPr>
          <a:lstStyle/>
          <a:p>
            <a:r>
              <a:rPr lang="en-US" altLang="zh-CN" dirty="0"/>
              <a:t>Processed the metrics to better compare</a:t>
            </a:r>
            <a:endParaRPr lang="en-US" dirty="0"/>
          </a:p>
        </p:txBody>
      </p:sp>
      <p:sp>
        <p:nvSpPr>
          <p:cNvPr id="15" name="TextBox 14">
            <a:extLst>
              <a:ext uri="{FF2B5EF4-FFF2-40B4-BE49-F238E27FC236}">
                <a16:creationId xmlns:a16="http://schemas.microsoft.com/office/drawing/2014/main" id="{F40ADB9F-6C7E-F19B-B2A5-FA1196C32ADF}"/>
              </a:ext>
            </a:extLst>
          </p:cNvPr>
          <p:cNvSpPr txBox="1"/>
          <p:nvPr/>
        </p:nvSpPr>
        <p:spPr>
          <a:xfrm>
            <a:off x="6183630" y="537210"/>
            <a:ext cx="1108710" cy="369332"/>
          </a:xfrm>
          <a:prstGeom prst="rect">
            <a:avLst/>
          </a:prstGeom>
          <a:noFill/>
        </p:spPr>
        <p:txBody>
          <a:bodyPr wrap="square" rtlCol="0">
            <a:spAutoFit/>
          </a:bodyPr>
          <a:lstStyle/>
          <a:p>
            <a:r>
              <a:rPr lang="en-US" dirty="0"/>
              <a:t>1) Step 1</a:t>
            </a:r>
          </a:p>
        </p:txBody>
      </p:sp>
      <p:sp>
        <p:nvSpPr>
          <p:cNvPr id="17" name="TextBox 16">
            <a:extLst>
              <a:ext uri="{FF2B5EF4-FFF2-40B4-BE49-F238E27FC236}">
                <a16:creationId xmlns:a16="http://schemas.microsoft.com/office/drawing/2014/main" id="{07063B6F-43DD-3954-71E1-A66B472CA322}"/>
              </a:ext>
            </a:extLst>
          </p:cNvPr>
          <p:cNvSpPr txBox="1"/>
          <p:nvPr/>
        </p:nvSpPr>
        <p:spPr>
          <a:xfrm>
            <a:off x="6183630" y="2952750"/>
            <a:ext cx="1108710" cy="369332"/>
          </a:xfrm>
          <a:prstGeom prst="rect">
            <a:avLst/>
          </a:prstGeom>
          <a:noFill/>
        </p:spPr>
        <p:txBody>
          <a:bodyPr wrap="square" rtlCol="0">
            <a:spAutoFit/>
          </a:bodyPr>
          <a:lstStyle/>
          <a:p>
            <a:r>
              <a:rPr lang="en-US" dirty="0"/>
              <a:t>2) Step 2</a:t>
            </a:r>
          </a:p>
        </p:txBody>
      </p:sp>
      <p:pic>
        <p:nvPicPr>
          <p:cNvPr id="18" name="Picture 17" descr="A screenshot of a data sheet&#10;&#10;AI-generated content may be incorrect.">
            <a:extLst>
              <a:ext uri="{FF2B5EF4-FFF2-40B4-BE49-F238E27FC236}">
                <a16:creationId xmlns:a16="http://schemas.microsoft.com/office/drawing/2014/main" id="{71D5FEBA-7082-AD34-36D9-84FDEBA912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4645" y="3413636"/>
            <a:ext cx="5731510" cy="2105025"/>
          </a:xfrm>
          <a:prstGeom prst="rect">
            <a:avLst/>
          </a:prstGeom>
        </p:spPr>
      </p:pic>
      <p:sp>
        <p:nvSpPr>
          <p:cNvPr id="19" name="TextBox 18">
            <a:extLst>
              <a:ext uri="{FF2B5EF4-FFF2-40B4-BE49-F238E27FC236}">
                <a16:creationId xmlns:a16="http://schemas.microsoft.com/office/drawing/2014/main" id="{AEB93882-15D9-FE0D-2D49-A74CAA3C0F3F}"/>
              </a:ext>
            </a:extLst>
          </p:cNvPr>
          <p:cNvSpPr txBox="1"/>
          <p:nvPr/>
        </p:nvSpPr>
        <p:spPr>
          <a:xfrm>
            <a:off x="6737985" y="5610215"/>
            <a:ext cx="4337685" cy="646331"/>
          </a:xfrm>
          <a:prstGeom prst="rect">
            <a:avLst/>
          </a:prstGeom>
          <a:noFill/>
        </p:spPr>
        <p:txBody>
          <a:bodyPr wrap="square" rtlCol="0">
            <a:spAutoFit/>
          </a:bodyPr>
          <a:lstStyle/>
          <a:p>
            <a:r>
              <a:rPr lang="en-US" dirty="0"/>
              <a:t>DECAF is best performer in terms of balancing privacy and fairness </a:t>
            </a:r>
          </a:p>
        </p:txBody>
      </p:sp>
    </p:spTree>
    <p:extLst>
      <p:ext uri="{BB962C8B-B14F-4D97-AF65-F5344CB8AC3E}">
        <p14:creationId xmlns:p14="http://schemas.microsoft.com/office/powerpoint/2010/main" val="1836930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D0B3-5C69-6C5A-1E67-36A7A9471E20}"/>
              </a:ext>
            </a:extLst>
          </p:cNvPr>
          <p:cNvSpPr>
            <a:spLocks noGrp="1"/>
          </p:cNvSpPr>
          <p:nvPr>
            <p:ph type="title"/>
          </p:nvPr>
        </p:nvSpPr>
        <p:spPr>
          <a:xfrm>
            <a:off x="517870" y="978408"/>
            <a:ext cx="4644973" cy="4870457"/>
          </a:xfrm>
        </p:spPr>
        <p:txBody>
          <a:bodyPr>
            <a:normAutofit/>
          </a:bodyPr>
          <a:lstStyle/>
          <a:p>
            <a:r>
              <a:rPr lang="en-US" dirty="0"/>
              <a:t>Results – </a:t>
            </a:r>
            <a:br>
              <a:rPr lang="en-US" dirty="0"/>
            </a:br>
            <a:r>
              <a:rPr lang="en-US" dirty="0"/>
              <a:t>RQ2</a:t>
            </a:r>
            <a:br>
              <a:rPr lang="en-US" dirty="0"/>
            </a:br>
            <a:br>
              <a:rPr lang="en-US" dirty="0"/>
            </a:br>
            <a:r>
              <a:rPr lang="en-US" sz="3600" dirty="0"/>
              <a:t>Fairness algorithms to improve fairness of synthetic data</a:t>
            </a:r>
          </a:p>
        </p:txBody>
      </p:sp>
      <p:sp>
        <p:nvSpPr>
          <p:cNvPr id="3" name="Content Placeholder 2">
            <a:extLst>
              <a:ext uri="{FF2B5EF4-FFF2-40B4-BE49-F238E27FC236}">
                <a16:creationId xmlns:a16="http://schemas.microsoft.com/office/drawing/2014/main" id="{316A6A2E-E205-B5D1-E00F-7DB658801DD7}"/>
              </a:ext>
            </a:extLst>
          </p:cNvPr>
          <p:cNvSpPr>
            <a:spLocks noGrp="1"/>
          </p:cNvSpPr>
          <p:nvPr>
            <p:ph idx="1"/>
          </p:nvPr>
        </p:nvSpPr>
        <p:spPr>
          <a:xfrm>
            <a:off x="5243240" y="3639047"/>
            <a:ext cx="6430890" cy="2256044"/>
          </a:xfrm>
        </p:spPr>
        <p:txBody>
          <a:bodyPr>
            <a:normAutofit fontScale="85000" lnSpcReduction="10000"/>
          </a:bodyPr>
          <a:lstStyle/>
          <a:p>
            <a:pPr marL="342900" indent="-342900">
              <a:buFont typeface="Arial" panose="020B0604020202020204" pitchFamily="34" charset="0"/>
              <a:buChar char="•"/>
            </a:pPr>
            <a:r>
              <a:rPr lang="en-US" dirty="0"/>
              <a:t>SDGs tend to enjoy significant improvement in fairness after the fairness algorithms were applied, especially CTGAN</a:t>
            </a:r>
          </a:p>
          <a:p>
            <a:pPr marL="342900" indent="-342900">
              <a:buFont typeface="Arial" panose="020B0604020202020204" pitchFamily="34" charset="0"/>
              <a:buChar char="•"/>
            </a:pPr>
            <a:r>
              <a:rPr lang="en-US" dirty="0"/>
              <a:t>the effectiveness of different fairness algorithms on the synthetic datasets is not consistent</a:t>
            </a:r>
          </a:p>
          <a:p>
            <a:pPr marL="342900" indent="-342900">
              <a:buFont typeface="Arial" panose="020B0604020202020204" pitchFamily="34" charset="0"/>
              <a:buChar char="•"/>
            </a:pPr>
            <a:r>
              <a:rPr lang="en-US" dirty="0"/>
              <a:t>It is evident that fairness algorithms tend to enhance fairness more effectively on synthetic datasets compared to real datasets</a:t>
            </a:r>
          </a:p>
          <a:p>
            <a:pPr marL="342900" indent="-342900">
              <a:buFont typeface="Arial" panose="020B0604020202020204" pitchFamily="34" charset="0"/>
              <a:buChar char="•"/>
            </a:pPr>
            <a:endParaRPr lang="en-US" dirty="0"/>
          </a:p>
          <a:p>
            <a:endParaRPr lang="en-US" dirty="0"/>
          </a:p>
        </p:txBody>
      </p:sp>
      <p:pic>
        <p:nvPicPr>
          <p:cNvPr id="4" name="Picture 3" descr="A table with numbers and text&#10;&#10;AI-generated content may be incorrect.">
            <a:extLst>
              <a:ext uri="{FF2B5EF4-FFF2-40B4-BE49-F238E27FC236}">
                <a16:creationId xmlns:a16="http://schemas.microsoft.com/office/drawing/2014/main" id="{53698E51-2E2B-E4A9-18F5-BD7962E748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3240" y="962909"/>
            <a:ext cx="6823030" cy="2450727"/>
          </a:xfrm>
          <a:prstGeom prst="rect">
            <a:avLst/>
          </a:prstGeom>
        </p:spPr>
      </p:pic>
      <p:cxnSp>
        <p:nvCxnSpPr>
          <p:cNvPr id="6" name="Straight Arrow Connector 5">
            <a:extLst>
              <a:ext uri="{FF2B5EF4-FFF2-40B4-BE49-F238E27FC236}">
                <a16:creationId xmlns:a16="http://schemas.microsoft.com/office/drawing/2014/main" id="{C5418A97-9484-3CF2-2855-B9BD35332697}"/>
              </a:ext>
            </a:extLst>
          </p:cNvPr>
          <p:cNvCxnSpPr/>
          <p:nvPr/>
        </p:nvCxnSpPr>
        <p:spPr>
          <a:xfrm flipH="1">
            <a:off x="4883002" y="5416941"/>
            <a:ext cx="640080" cy="431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5EFA7E2-CE65-4175-EC2D-8632A4EF63FA}"/>
              </a:ext>
            </a:extLst>
          </p:cNvPr>
          <p:cNvSpPr txBox="1"/>
          <p:nvPr/>
        </p:nvSpPr>
        <p:spPr>
          <a:xfrm>
            <a:off x="3157265" y="5848865"/>
            <a:ext cx="4171950" cy="738664"/>
          </a:xfrm>
          <a:prstGeom prst="rect">
            <a:avLst/>
          </a:prstGeom>
          <a:noFill/>
        </p:spPr>
        <p:txBody>
          <a:bodyPr wrap="square" rtlCol="0">
            <a:spAutoFit/>
          </a:bodyPr>
          <a:lstStyle/>
          <a:p>
            <a:r>
              <a:rPr lang="en-US" sz="1400" dirty="0"/>
              <a:t>Reasons: SDG itself may inherently address some fairness concerns, functioning similarly to a fairness algorithm</a:t>
            </a:r>
          </a:p>
        </p:txBody>
      </p:sp>
    </p:spTree>
    <p:extLst>
      <p:ext uri="{BB962C8B-B14F-4D97-AF65-F5344CB8AC3E}">
        <p14:creationId xmlns:p14="http://schemas.microsoft.com/office/powerpoint/2010/main" val="2214052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5540AD0-6E38-0BD2-120C-E845463C3B50}"/>
              </a:ext>
            </a:extLst>
          </p:cNvPr>
          <p:cNvSpPr>
            <a:spLocks noGrp="1"/>
          </p:cNvSpPr>
          <p:nvPr>
            <p:ph type="title"/>
          </p:nvPr>
        </p:nvSpPr>
        <p:spPr>
          <a:xfrm>
            <a:off x="517867" y="976160"/>
            <a:ext cx="6300216" cy="1322903"/>
          </a:xfrm>
        </p:spPr>
        <p:txBody>
          <a:bodyPr>
            <a:normAutofit/>
          </a:bodyPr>
          <a:lstStyle/>
          <a:p>
            <a:pPr>
              <a:lnSpc>
                <a:spcPct val="90000"/>
              </a:lnSpc>
            </a:pPr>
            <a:r>
              <a:rPr lang="en-US" sz="4400"/>
              <a:t>Discussion and conclusion</a:t>
            </a:r>
          </a:p>
        </p:txBody>
      </p:sp>
      <p:sp>
        <p:nvSpPr>
          <p:cNvPr id="3" name="Content Placeholder 2">
            <a:extLst>
              <a:ext uri="{FF2B5EF4-FFF2-40B4-BE49-F238E27FC236}">
                <a16:creationId xmlns:a16="http://schemas.microsoft.com/office/drawing/2014/main" id="{F79F7B12-2477-6B83-E845-FF075AAB8BFC}"/>
              </a:ext>
            </a:extLst>
          </p:cNvPr>
          <p:cNvSpPr>
            <a:spLocks noGrp="1"/>
          </p:cNvSpPr>
          <p:nvPr>
            <p:ph idx="1"/>
          </p:nvPr>
        </p:nvSpPr>
        <p:spPr>
          <a:xfrm>
            <a:off x="7507224" y="1088204"/>
            <a:ext cx="4160520" cy="5257800"/>
          </a:xfrm>
        </p:spPr>
        <p:txBody>
          <a:bodyPr>
            <a:normAutofit/>
          </a:bodyPr>
          <a:lstStyle/>
          <a:p>
            <a:pPr marL="457200" indent="-457200">
              <a:buFont typeface="+mj-lt"/>
              <a:buAutoNum type="arabicPeriod"/>
            </a:pPr>
            <a:r>
              <a:rPr lang="en-US" sz="1800" dirty="0"/>
              <a:t>First, for RQ1, we found that DECAF strikes the best balance between privacy and fairness. However, the best balance achieved by DECAF in terms of privacy and fairness is accompanied by its worst performance in utility.</a:t>
            </a:r>
          </a:p>
        </p:txBody>
      </p:sp>
      <p:sp>
        <p:nvSpPr>
          <p:cNvPr id="13" name="Rectangle 12">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28192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table with numbers and symbols&#10;&#10;AI-generated content may be incorrect.">
            <a:extLst>
              <a:ext uri="{FF2B5EF4-FFF2-40B4-BE49-F238E27FC236}">
                <a16:creationId xmlns:a16="http://schemas.microsoft.com/office/drawing/2014/main" id="{CE28F762-C125-F510-FE7B-B44B5DD883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817" y="2610599"/>
            <a:ext cx="6281928" cy="2025921"/>
          </a:xfrm>
          <a:prstGeom prst="rect">
            <a:avLst/>
          </a:prstGeom>
        </p:spPr>
      </p:pic>
      <p:sp>
        <p:nvSpPr>
          <p:cNvPr id="7" name="TextBox 6">
            <a:extLst>
              <a:ext uri="{FF2B5EF4-FFF2-40B4-BE49-F238E27FC236}">
                <a16:creationId xmlns:a16="http://schemas.microsoft.com/office/drawing/2014/main" id="{F2D3DACB-4FD2-D4D5-B94C-7D477FCC6BB0}"/>
              </a:ext>
            </a:extLst>
          </p:cNvPr>
          <p:cNvSpPr txBox="1"/>
          <p:nvPr/>
        </p:nvSpPr>
        <p:spPr>
          <a:xfrm>
            <a:off x="612648" y="4948057"/>
            <a:ext cx="5956554" cy="369332"/>
          </a:xfrm>
          <a:prstGeom prst="rect">
            <a:avLst/>
          </a:prstGeom>
          <a:noFill/>
        </p:spPr>
        <p:txBody>
          <a:bodyPr wrap="square" rtlCol="0">
            <a:spAutoFit/>
          </a:bodyPr>
          <a:lstStyle/>
          <a:p>
            <a:r>
              <a:rPr lang="en-US" dirty="0"/>
              <a:t>The utility performance of DECAF is the lowest! </a:t>
            </a:r>
          </a:p>
        </p:txBody>
      </p:sp>
    </p:spTree>
    <p:extLst>
      <p:ext uri="{BB962C8B-B14F-4D97-AF65-F5344CB8AC3E}">
        <p14:creationId xmlns:p14="http://schemas.microsoft.com/office/powerpoint/2010/main" val="3861927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A6EFF-CAB2-490E-1745-CB87C573FF59}"/>
              </a:ext>
            </a:extLst>
          </p:cNvPr>
          <p:cNvSpPr>
            <a:spLocks noGrp="1"/>
          </p:cNvSpPr>
          <p:nvPr>
            <p:ph type="title"/>
          </p:nvPr>
        </p:nvSpPr>
        <p:spPr/>
        <p:txBody>
          <a:bodyPr/>
          <a:lstStyle/>
          <a:p>
            <a:r>
              <a:rPr lang="en-US" dirty="0"/>
              <a:t>Team introduction </a:t>
            </a:r>
          </a:p>
        </p:txBody>
      </p:sp>
      <p:pic>
        <p:nvPicPr>
          <p:cNvPr id="4" name="Picture 3" descr="A person with long hair wearing glasses&#10;&#10;Description automatically generated">
            <a:extLst>
              <a:ext uri="{FF2B5EF4-FFF2-40B4-BE49-F238E27FC236}">
                <a16:creationId xmlns:a16="http://schemas.microsoft.com/office/drawing/2014/main" id="{62708553-FFAE-D50E-20E6-C4FA961E32DE}"/>
              </a:ext>
            </a:extLst>
          </p:cNvPr>
          <p:cNvPicPr>
            <a:picLocks noChangeAspect="1"/>
          </p:cNvPicPr>
          <p:nvPr/>
        </p:nvPicPr>
        <p:blipFill>
          <a:blip r:embed="rId2"/>
          <a:stretch>
            <a:fillRect/>
          </a:stretch>
        </p:blipFill>
        <p:spPr>
          <a:xfrm>
            <a:off x="689640" y="2914025"/>
            <a:ext cx="1360755" cy="1904066"/>
          </a:xfrm>
          <a:prstGeom prst="rect">
            <a:avLst/>
          </a:prstGeom>
        </p:spPr>
      </p:pic>
      <p:pic>
        <p:nvPicPr>
          <p:cNvPr id="8198" name="Picture 6" descr="Oscar DEHO | PostDoc Position | Doctor of Philosophy | University of South  Australia, Adelaide | UniSA | Centre for Change and Complexity in Learning  (C3L) | Research profile">
            <a:extLst>
              <a:ext uri="{FF2B5EF4-FFF2-40B4-BE49-F238E27FC236}">
                <a16:creationId xmlns:a16="http://schemas.microsoft.com/office/drawing/2014/main" id="{206825E2-CC2F-0036-DD66-DEACA70D8C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0367" y="2917895"/>
            <a:ext cx="1577095" cy="1900195"/>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Farhad Vadiee - YouTube">
            <a:extLst>
              <a:ext uri="{FF2B5EF4-FFF2-40B4-BE49-F238E27FC236}">
                <a16:creationId xmlns:a16="http://schemas.microsoft.com/office/drawing/2014/main" id="{FF3AD5A7-E413-0F50-CE9A-45F4EACD336E}"/>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4237182" y="2932200"/>
            <a:ext cx="1541842" cy="19001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erson with a beard and mustache&#10;&#10;Description automatically generated">
            <a:extLst>
              <a:ext uri="{FF2B5EF4-FFF2-40B4-BE49-F238E27FC236}">
                <a16:creationId xmlns:a16="http://schemas.microsoft.com/office/drawing/2014/main" id="{AFB86E78-F4C2-29E2-1A8A-44CE66C726DB}"/>
              </a:ext>
            </a:extLst>
          </p:cNvPr>
          <p:cNvPicPr>
            <a:picLocks noChangeAspect="1"/>
          </p:cNvPicPr>
          <p:nvPr/>
        </p:nvPicPr>
        <p:blipFill>
          <a:blip r:embed="rId5"/>
          <a:stretch>
            <a:fillRect/>
          </a:stretch>
        </p:blipFill>
        <p:spPr>
          <a:xfrm>
            <a:off x="6122986" y="2928767"/>
            <a:ext cx="1534039" cy="1918809"/>
          </a:xfrm>
          <a:prstGeom prst="rect">
            <a:avLst/>
          </a:prstGeom>
        </p:spPr>
      </p:pic>
      <p:pic>
        <p:nvPicPr>
          <p:cNvPr id="8206" name="Picture 14" descr="Srecko JOKSIMOVIC | Senior Lecturer | PhD in Learning Analytics |  University of South Australia, Adelaide | UniSA | Education Futures |  Research profile">
            <a:extLst>
              <a:ext uri="{FF2B5EF4-FFF2-40B4-BE49-F238E27FC236}">
                <a16:creationId xmlns:a16="http://schemas.microsoft.com/office/drawing/2014/main" id="{E6E4D24C-DAD3-458D-4377-1EDA21EFBA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0987" y="2930264"/>
            <a:ext cx="1534039" cy="1904066"/>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descr="George Siemens - Wikipedia">
            <a:extLst>
              <a:ext uri="{FF2B5EF4-FFF2-40B4-BE49-F238E27FC236}">
                <a16:creationId xmlns:a16="http://schemas.microsoft.com/office/drawing/2014/main" id="{4A9F8D47-5FC5-CA21-E342-342237086A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67656" y="2945254"/>
            <a:ext cx="1534039" cy="188713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FAB83A4-60EA-6613-ACD5-9DCFEE4A6C9D}"/>
              </a:ext>
            </a:extLst>
          </p:cNvPr>
          <p:cNvSpPr txBox="1"/>
          <p:nvPr/>
        </p:nvSpPr>
        <p:spPr>
          <a:xfrm>
            <a:off x="517870" y="5055475"/>
            <a:ext cx="1532525" cy="461665"/>
          </a:xfrm>
          <a:prstGeom prst="rect">
            <a:avLst/>
          </a:prstGeom>
          <a:noFill/>
        </p:spPr>
        <p:txBody>
          <a:bodyPr wrap="square" rtlCol="0">
            <a:spAutoFit/>
          </a:bodyPr>
          <a:lstStyle/>
          <a:p>
            <a:pPr algn="ctr"/>
            <a:r>
              <a:rPr lang="en-US" sz="1200" dirty="0" err="1">
                <a:latin typeface="Garamond" panose="02020404030301010803" pitchFamily="18" charset="0"/>
              </a:rPr>
              <a:t>Qinyi</a:t>
            </a:r>
            <a:r>
              <a:rPr lang="en-US" sz="1200" dirty="0">
                <a:latin typeface="Garamond" panose="02020404030301010803" pitchFamily="18" charset="0"/>
              </a:rPr>
              <a:t> Liu</a:t>
            </a:r>
          </a:p>
          <a:p>
            <a:pPr algn="ctr"/>
            <a:r>
              <a:rPr lang="en-US" sz="1200" dirty="0">
                <a:latin typeface="Garamond" panose="02020404030301010803" pitchFamily="18" charset="0"/>
              </a:rPr>
              <a:t>University of Bergen </a:t>
            </a:r>
          </a:p>
        </p:txBody>
      </p:sp>
      <p:sp>
        <p:nvSpPr>
          <p:cNvPr id="9" name="TextBox 8">
            <a:extLst>
              <a:ext uri="{FF2B5EF4-FFF2-40B4-BE49-F238E27FC236}">
                <a16:creationId xmlns:a16="http://schemas.microsoft.com/office/drawing/2014/main" id="{17DDD845-9E91-280D-08CD-AE749F08208D}"/>
              </a:ext>
            </a:extLst>
          </p:cNvPr>
          <p:cNvSpPr txBox="1"/>
          <p:nvPr/>
        </p:nvSpPr>
        <p:spPr>
          <a:xfrm>
            <a:off x="2334937" y="5055475"/>
            <a:ext cx="1532525" cy="646331"/>
          </a:xfrm>
          <a:prstGeom prst="rect">
            <a:avLst/>
          </a:prstGeom>
          <a:noFill/>
        </p:spPr>
        <p:txBody>
          <a:bodyPr wrap="square" rtlCol="0">
            <a:spAutoFit/>
          </a:bodyPr>
          <a:lstStyle/>
          <a:p>
            <a:pPr algn="ctr"/>
            <a:r>
              <a:rPr lang="en-GB" sz="1200" dirty="0">
                <a:latin typeface="Garamond" panose="02020404030301010803" pitchFamily="18" charset="0"/>
              </a:rPr>
              <a:t>Oscar </a:t>
            </a:r>
            <a:r>
              <a:rPr lang="en-GB" sz="1200" dirty="0" err="1">
                <a:latin typeface="Garamond" panose="02020404030301010803" pitchFamily="18" charset="0"/>
              </a:rPr>
              <a:t>Deho</a:t>
            </a:r>
            <a:r>
              <a:rPr lang="en-GB" sz="1200" dirty="0">
                <a:latin typeface="Garamond" panose="02020404030301010803" pitchFamily="18" charset="0"/>
              </a:rPr>
              <a:t> </a:t>
            </a:r>
            <a:endParaRPr lang="en-US" sz="1200" dirty="0">
              <a:latin typeface="Garamond" panose="02020404030301010803" pitchFamily="18" charset="0"/>
            </a:endParaRPr>
          </a:p>
          <a:p>
            <a:pPr algn="ctr"/>
            <a:r>
              <a:rPr lang="en-GB" sz="1200" dirty="0">
                <a:latin typeface="Garamond" panose="02020404030301010803" pitchFamily="18" charset="0"/>
              </a:rPr>
              <a:t>University of South Australia</a:t>
            </a:r>
            <a:endParaRPr lang="en-US" sz="1200" dirty="0">
              <a:latin typeface="Garamond" panose="02020404030301010803" pitchFamily="18" charset="0"/>
            </a:endParaRPr>
          </a:p>
        </p:txBody>
      </p:sp>
      <p:sp>
        <p:nvSpPr>
          <p:cNvPr id="10" name="TextBox 9">
            <a:extLst>
              <a:ext uri="{FF2B5EF4-FFF2-40B4-BE49-F238E27FC236}">
                <a16:creationId xmlns:a16="http://schemas.microsoft.com/office/drawing/2014/main" id="{ABA8E1BC-5480-CD44-773D-F97CC443ECF3}"/>
              </a:ext>
            </a:extLst>
          </p:cNvPr>
          <p:cNvSpPr txBox="1"/>
          <p:nvPr/>
        </p:nvSpPr>
        <p:spPr>
          <a:xfrm>
            <a:off x="4148798" y="5055474"/>
            <a:ext cx="1532525" cy="461665"/>
          </a:xfrm>
          <a:prstGeom prst="rect">
            <a:avLst/>
          </a:prstGeom>
          <a:noFill/>
        </p:spPr>
        <p:txBody>
          <a:bodyPr wrap="square" rtlCol="0">
            <a:spAutoFit/>
          </a:bodyPr>
          <a:lstStyle/>
          <a:p>
            <a:pPr algn="ctr"/>
            <a:r>
              <a:rPr lang="en-GB" sz="1200" dirty="0">
                <a:latin typeface="Garamond" panose="02020404030301010803" pitchFamily="18" charset="0"/>
              </a:rPr>
              <a:t>Farhad </a:t>
            </a:r>
            <a:r>
              <a:rPr lang="en-GB" sz="1200" dirty="0" err="1">
                <a:latin typeface="Garamond" panose="02020404030301010803" pitchFamily="18" charset="0"/>
              </a:rPr>
              <a:t>Vadiee</a:t>
            </a:r>
            <a:endParaRPr lang="en-GB" sz="1200" dirty="0">
              <a:latin typeface="Garamond" panose="02020404030301010803" pitchFamily="18" charset="0"/>
            </a:endParaRPr>
          </a:p>
          <a:p>
            <a:pPr algn="ctr"/>
            <a:r>
              <a:rPr lang="en-US" sz="1200" dirty="0">
                <a:latin typeface="Garamond" panose="02020404030301010803" pitchFamily="18" charset="0"/>
              </a:rPr>
              <a:t>University of Bergen </a:t>
            </a:r>
          </a:p>
        </p:txBody>
      </p:sp>
      <p:sp>
        <p:nvSpPr>
          <p:cNvPr id="11" name="TextBox 10">
            <a:extLst>
              <a:ext uri="{FF2B5EF4-FFF2-40B4-BE49-F238E27FC236}">
                <a16:creationId xmlns:a16="http://schemas.microsoft.com/office/drawing/2014/main" id="{7109C4A6-0181-7FF7-1CEA-55C6AB1EB0E4}"/>
              </a:ext>
            </a:extLst>
          </p:cNvPr>
          <p:cNvSpPr txBox="1"/>
          <p:nvPr/>
        </p:nvSpPr>
        <p:spPr>
          <a:xfrm>
            <a:off x="6131687" y="5055474"/>
            <a:ext cx="1532525" cy="461665"/>
          </a:xfrm>
          <a:prstGeom prst="rect">
            <a:avLst/>
          </a:prstGeom>
          <a:noFill/>
        </p:spPr>
        <p:txBody>
          <a:bodyPr wrap="square" rtlCol="0">
            <a:spAutoFit/>
          </a:bodyPr>
          <a:lstStyle/>
          <a:p>
            <a:pPr algn="ctr"/>
            <a:r>
              <a:rPr lang="en-GB" sz="1200" dirty="0">
                <a:latin typeface="Garamond" panose="02020404030301010803" pitchFamily="18" charset="0"/>
              </a:rPr>
              <a:t>Mohammad Khalil </a:t>
            </a:r>
          </a:p>
          <a:p>
            <a:pPr algn="ctr"/>
            <a:r>
              <a:rPr lang="en-US" sz="1200" dirty="0">
                <a:latin typeface="Garamond" panose="02020404030301010803" pitchFamily="18" charset="0"/>
              </a:rPr>
              <a:t>University of Bergen </a:t>
            </a:r>
          </a:p>
        </p:txBody>
      </p:sp>
      <p:sp>
        <p:nvSpPr>
          <p:cNvPr id="12" name="TextBox 11">
            <a:extLst>
              <a:ext uri="{FF2B5EF4-FFF2-40B4-BE49-F238E27FC236}">
                <a16:creationId xmlns:a16="http://schemas.microsoft.com/office/drawing/2014/main" id="{971FDC70-E07E-8A0E-DC95-3A42E7AB2CF7}"/>
              </a:ext>
            </a:extLst>
          </p:cNvPr>
          <p:cNvSpPr txBox="1"/>
          <p:nvPr/>
        </p:nvSpPr>
        <p:spPr>
          <a:xfrm>
            <a:off x="8002501" y="5055474"/>
            <a:ext cx="1532525" cy="646331"/>
          </a:xfrm>
          <a:prstGeom prst="rect">
            <a:avLst/>
          </a:prstGeom>
          <a:noFill/>
        </p:spPr>
        <p:txBody>
          <a:bodyPr wrap="square" rtlCol="0">
            <a:spAutoFit/>
          </a:bodyPr>
          <a:lstStyle/>
          <a:p>
            <a:pPr algn="ctr"/>
            <a:r>
              <a:rPr lang="en-GB" sz="1200" dirty="0" err="1">
                <a:latin typeface="Garamond" panose="02020404030301010803" pitchFamily="18" charset="0"/>
              </a:rPr>
              <a:t>Srecko</a:t>
            </a:r>
            <a:r>
              <a:rPr lang="en-GB" sz="1200" dirty="0">
                <a:latin typeface="Garamond" panose="02020404030301010803" pitchFamily="18" charset="0"/>
              </a:rPr>
              <a:t> </a:t>
            </a:r>
            <a:r>
              <a:rPr lang="en-GB" sz="1200" dirty="0" err="1">
                <a:latin typeface="Garamond" panose="02020404030301010803" pitchFamily="18" charset="0"/>
              </a:rPr>
              <a:t>Joksimovic</a:t>
            </a:r>
            <a:endParaRPr lang="en-GB" sz="1200" dirty="0">
              <a:latin typeface="Garamond" panose="02020404030301010803" pitchFamily="18" charset="0"/>
            </a:endParaRPr>
          </a:p>
          <a:p>
            <a:pPr algn="ctr"/>
            <a:r>
              <a:rPr lang="en-GB" sz="1200" dirty="0">
                <a:latin typeface="Garamond" panose="02020404030301010803" pitchFamily="18" charset="0"/>
              </a:rPr>
              <a:t>University of South Australia</a:t>
            </a:r>
            <a:endParaRPr lang="en-US" sz="1200" dirty="0">
              <a:latin typeface="Garamond" panose="02020404030301010803" pitchFamily="18" charset="0"/>
            </a:endParaRPr>
          </a:p>
        </p:txBody>
      </p:sp>
      <p:sp>
        <p:nvSpPr>
          <p:cNvPr id="13" name="TextBox 12">
            <a:extLst>
              <a:ext uri="{FF2B5EF4-FFF2-40B4-BE49-F238E27FC236}">
                <a16:creationId xmlns:a16="http://schemas.microsoft.com/office/drawing/2014/main" id="{A0CD6E22-781A-58B6-A6B2-7AA6E427A594}"/>
              </a:ext>
            </a:extLst>
          </p:cNvPr>
          <p:cNvSpPr txBox="1"/>
          <p:nvPr/>
        </p:nvSpPr>
        <p:spPr>
          <a:xfrm>
            <a:off x="9869170" y="5055474"/>
            <a:ext cx="1532525" cy="646331"/>
          </a:xfrm>
          <a:prstGeom prst="rect">
            <a:avLst/>
          </a:prstGeom>
          <a:noFill/>
        </p:spPr>
        <p:txBody>
          <a:bodyPr wrap="square" rtlCol="0">
            <a:spAutoFit/>
          </a:bodyPr>
          <a:lstStyle/>
          <a:p>
            <a:pPr algn="ctr"/>
            <a:r>
              <a:rPr lang="en-GB" sz="1200" dirty="0">
                <a:latin typeface="Garamond" panose="02020404030301010803" pitchFamily="18" charset="0"/>
              </a:rPr>
              <a:t>George Siemens</a:t>
            </a:r>
          </a:p>
          <a:p>
            <a:pPr algn="ctr"/>
            <a:r>
              <a:rPr lang="en-GB" sz="1200" dirty="0">
                <a:latin typeface="Garamond" panose="02020404030301010803" pitchFamily="18" charset="0"/>
              </a:rPr>
              <a:t>University of South Australia</a:t>
            </a:r>
            <a:endParaRPr lang="en-US" sz="1200" dirty="0">
              <a:latin typeface="Garamond" panose="02020404030301010803" pitchFamily="18" charset="0"/>
            </a:endParaRPr>
          </a:p>
        </p:txBody>
      </p:sp>
    </p:spTree>
    <p:extLst>
      <p:ext uri="{BB962C8B-B14F-4D97-AF65-F5344CB8AC3E}">
        <p14:creationId xmlns:p14="http://schemas.microsoft.com/office/powerpoint/2010/main" val="2901800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76DEDB5-4ABA-9450-CE8D-662DCAC607D8}"/>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5930DE5-6CD5-1A9A-3822-81FD219845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62FC104-487D-8896-2600-C8D5D82DA214}"/>
              </a:ext>
            </a:extLst>
          </p:cNvPr>
          <p:cNvSpPr>
            <a:spLocks noGrp="1"/>
          </p:cNvSpPr>
          <p:nvPr>
            <p:ph type="title"/>
          </p:nvPr>
        </p:nvSpPr>
        <p:spPr>
          <a:xfrm>
            <a:off x="517867" y="976160"/>
            <a:ext cx="6300216" cy="1322903"/>
          </a:xfrm>
        </p:spPr>
        <p:txBody>
          <a:bodyPr>
            <a:normAutofit/>
          </a:bodyPr>
          <a:lstStyle/>
          <a:p>
            <a:pPr>
              <a:lnSpc>
                <a:spcPct val="90000"/>
              </a:lnSpc>
            </a:pPr>
            <a:r>
              <a:rPr lang="en-US" sz="4400"/>
              <a:t>Discussion and conclusion</a:t>
            </a:r>
          </a:p>
        </p:txBody>
      </p:sp>
      <p:sp>
        <p:nvSpPr>
          <p:cNvPr id="3" name="Content Placeholder 2">
            <a:extLst>
              <a:ext uri="{FF2B5EF4-FFF2-40B4-BE49-F238E27FC236}">
                <a16:creationId xmlns:a16="http://schemas.microsoft.com/office/drawing/2014/main" id="{5E2F68AF-F2A5-A0C8-6B7D-1D3B0760DE92}"/>
              </a:ext>
            </a:extLst>
          </p:cNvPr>
          <p:cNvSpPr>
            <a:spLocks noGrp="1"/>
          </p:cNvSpPr>
          <p:nvPr>
            <p:ph idx="1"/>
          </p:nvPr>
        </p:nvSpPr>
        <p:spPr>
          <a:xfrm>
            <a:off x="7507224" y="1088204"/>
            <a:ext cx="4160520" cy="5257800"/>
          </a:xfrm>
        </p:spPr>
        <p:txBody>
          <a:bodyPr>
            <a:normAutofit/>
          </a:bodyPr>
          <a:lstStyle/>
          <a:p>
            <a:pPr marL="457200" indent="-457200">
              <a:buFont typeface="+mj-lt"/>
              <a:buAutoNum type="arabicPeriod"/>
            </a:pPr>
            <a:r>
              <a:rPr lang="en-US" sz="1800" dirty="0"/>
              <a:t>First, for RQ1, we found that DECAF strikes the best balance between privacy and fairness. However, the best balance achieved by DECAF in terms of privacy and fairness is accompanied by its worst performance in utility.</a:t>
            </a:r>
          </a:p>
          <a:p>
            <a:pPr marL="457200" indent="-457200">
              <a:buFont typeface="+mj-lt"/>
              <a:buAutoNum type="arabicPeriod"/>
            </a:pPr>
            <a:r>
              <a:rPr lang="en-US" sz="1800" dirty="0"/>
              <a:t>Implication: 1) Choose based on your application scenario! 2) call for development of SDGs that can perform well in triangular relationship: fairness, privacy and utility</a:t>
            </a:r>
          </a:p>
        </p:txBody>
      </p:sp>
      <p:sp>
        <p:nvSpPr>
          <p:cNvPr id="13" name="Rectangle 12">
            <a:extLst>
              <a:ext uri="{FF2B5EF4-FFF2-40B4-BE49-F238E27FC236}">
                <a16:creationId xmlns:a16="http://schemas.microsoft.com/office/drawing/2014/main" id="{A82C8D71-1666-2CD8-ACC4-87A11E2107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28192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Heider's Balance Theory in Psychology: Definition &amp; Examples">
            <a:extLst>
              <a:ext uri="{FF2B5EF4-FFF2-40B4-BE49-F238E27FC236}">
                <a16:creationId xmlns:a16="http://schemas.microsoft.com/office/drawing/2014/main" id="{E73F061B-E6FF-8700-7B17-F9EEB85885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937" y="2617854"/>
            <a:ext cx="3612223" cy="28757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69C89FF-144B-70EC-1028-B1FF95EF7366}"/>
              </a:ext>
            </a:extLst>
          </p:cNvPr>
          <p:cNvSpPr txBox="1"/>
          <p:nvPr/>
        </p:nvSpPr>
        <p:spPr>
          <a:xfrm>
            <a:off x="2103120" y="2905891"/>
            <a:ext cx="982980" cy="369332"/>
          </a:xfrm>
          <a:prstGeom prst="rect">
            <a:avLst/>
          </a:prstGeom>
          <a:noFill/>
        </p:spPr>
        <p:txBody>
          <a:bodyPr wrap="square" rtlCol="0">
            <a:spAutoFit/>
          </a:bodyPr>
          <a:lstStyle/>
          <a:p>
            <a:r>
              <a:rPr lang="en-US" dirty="0">
                <a:solidFill>
                  <a:schemeClr val="bg2"/>
                </a:solidFill>
                <a:highlight>
                  <a:srgbClr val="000000"/>
                </a:highlight>
              </a:rPr>
              <a:t>Privacy </a:t>
            </a:r>
          </a:p>
        </p:txBody>
      </p:sp>
      <p:sp>
        <p:nvSpPr>
          <p:cNvPr id="5" name="TextBox 4">
            <a:extLst>
              <a:ext uri="{FF2B5EF4-FFF2-40B4-BE49-F238E27FC236}">
                <a16:creationId xmlns:a16="http://schemas.microsoft.com/office/drawing/2014/main" id="{DB3BBC91-0D57-7CF4-2BD7-DD420D2BDA46}"/>
              </a:ext>
            </a:extLst>
          </p:cNvPr>
          <p:cNvSpPr txBox="1"/>
          <p:nvPr/>
        </p:nvSpPr>
        <p:spPr>
          <a:xfrm>
            <a:off x="3330702" y="4727071"/>
            <a:ext cx="1354075" cy="369332"/>
          </a:xfrm>
          <a:prstGeom prst="rect">
            <a:avLst/>
          </a:prstGeom>
          <a:noFill/>
        </p:spPr>
        <p:txBody>
          <a:bodyPr wrap="square" rtlCol="0">
            <a:spAutoFit/>
          </a:bodyPr>
          <a:lstStyle/>
          <a:p>
            <a:r>
              <a:rPr lang="en-US" dirty="0">
                <a:solidFill>
                  <a:schemeClr val="bg2"/>
                </a:solidFill>
                <a:highlight>
                  <a:srgbClr val="000000"/>
                </a:highlight>
              </a:rPr>
              <a:t>Fairness  </a:t>
            </a:r>
          </a:p>
        </p:txBody>
      </p:sp>
      <p:sp>
        <p:nvSpPr>
          <p:cNvPr id="8" name="TextBox 7">
            <a:extLst>
              <a:ext uri="{FF2B5EF4-FFF2-40B4-BE49-F238E27FC236}">
                <a16:creationId xmlns:a16="http://schemas.microsoft.com/office/drawing/2014/main" id="{05B93865-69A7-5132-82EF-A0AE77FCE208}"/>
              </a:ext>
            </a:extLst>
          </p:cNvPr>
          <p:cNvSpPr txBox="1"/>
          <p:nvPr/>
        </p:nvSpPr>
        <p:spPr>
          <a:xfrm>
            <a:off x="749045" y="4733552"/>
            <a:ext cx="1354075" cy="369332"/>
          </a:xfrm>
          <a:prstGeom prst="rect">
            <a:avLst/>
          </a:prstGeom>
          <a:noFill/>
        </p:spPr>
        <p:txBody>
          <a:bodyPr wrap="square" rtlCol="0">
            <a:spAutoFit/>
          </a:bodyPr>
          <a:lstStyle/>
          <a:p>
            <a:r>
              <a:rPr lang="en-US" dirty="0">
                <a:solidFill>
                  <a:schemeClr val="bg2"/>
                </a:solidFill>
                <a:highlight>
                  <a:srgbClr val="000000"/>
                </a:highlight>
              </a:rPr>
              <a:t>Utility   </a:t>
            </a:r>
          </a:p>
        </p:txBody>
      </p:sp>
      <p:sp>
        <p:nvSpPr>
          <p:cNvPr id="9" name="TextBox 8">
            <a:extLst>
              <a:ext uri="{FF2B5EF4-FFF2-40B4-BE49-F238E27FC236}">
                <a16:creationId xmlns:a16="http://schemas.microsoft.com/office/drawing/2014/main" id="{D4DBCDDE-2713-9340-14D9-D49C643AFCC9}"/>
              </a:ext>
            </a:extLst>
          </p:cNvPr>
          <p:cNvSpPr txBox="1"/>
          <p:nvPr/>
        </p:nvSpPr>
        <p:spPr>
          <a:xfrm>
            <a:off x="621937" y="5728068"/>
            <a:ext cx="5321663" cy="646331"/>
          </a:xfrm>
          <a:prstGeom prst="rect">
            <a:avLst/>
          </a:prstGeom>
          <a:noFill/>
        </p:spPr>
        <p:txBody>
          <a:bodyPr wrap="square" rtlCol="0">
            <a:spAutoFit/>
          </a:bodyPr>
          <a:lstStyle/>
          <a:p>
            <a:r>
              <a:rPr lang="en-US" dirty="0"/>
              <a:t>In the triangular relationship, one dimension has always been sacrificed</a:t>
            </a:r>
          </a:p>
        </p:txBody>
      </p:sp>
      <p:sp>
        <p:nvSpPr>
          <p:cNvPr id="12" name="Right Arrow 11">
            <a:extLst>
              <a:ext uri="{FF2B5EF4-FFF2-40B4-BE49-F238E27FC236}">
                <a16:creationId xmlns:a16="http://schemas.microsoft.com/office/drawing/2014/main" id="{8B4DDBA5-1C1F-A2BD-677A-9CFB5FE287B5}"/>
              </a:ext>
            </a:extLst>
          </p:cNvPr>
          <p:cNvSpPr/>
          <p:nvPr/>
        </p:nvSpPr>
        <p:spPr>
          <a:xfrm>
            <a:off x="5461742" y="3770269"/>
            <a:ext cx="1783080" cy="1147949"/>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93253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6D02A-5C76-A41D-0B75-9C1E55D20F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22A9A6-D732-1AA1-054C-502D0A98C588}"/>
              </a:ext>
            </a:extLst>
          </p:cNvPr>
          <p:cNvSpPr>
            <a:spLocks noGrp="1"/>
          </p:cNvSpPr>
          <p:nvPr>
            <p:ph type="title"/>
          </p:nvPr>
        </p:nvSpPr>
        <p:spPr/>
        <p:txBody>
          <a:bodyPr/>
          <a:lstStyle/>
          <a:p>
            <a:r>
              <a:rPr lang="en-US" dirty="0"/>
              <a:t>Discussion and conclusion</a:t>
            </a:r>
          </a:p>
        </p:txBody>
      </p:sp>
      <p:sp>
        <p:nvSpPr>
          <p:cNvPr id="3" name="Content Placeholder 2">
            <a:extLst>
              <a:ext uri="{FF2B5EF4-FFF2-40B4-BE49-F238E27FC236}">
                <a16:creationId xmlns:a16="http://schemas.microsoft.com/office/drawing/2014/main" id="{AC5DF499-972F-59BA-0D78-BF1A78E58B77}"/>
              </a:ext>
            </a:extLst>
          </p:cNvPr>
          <p:cNvSpPr>
            <a:spLocks noGrp="1"/>
          </p:cNvSpPr>
          <p:nvPr>
            <p:ph idx="1"/>
          </p:nvPr>
        </p:nvSpPr>
        <p:spPr>
          <a:xfrm>
            <a:off x="7050788" y="2855214"/>
            <a:ext cx="5021182" cy="2216410"/>
          </a:xfrm>
        </p:spPr>
        <p:txBody>
          <a:bodyPr>
            <a:normAutofit/>
          </a:bodyPr>
          <a:lstStyle/>
          <a:p>
            <a:r>
              <a:rPr lang="en-US" dirty="0"/>
              <a:t>For RQ2, applying pre-processing fairness </a:t>
            </a:r>
            <a:r>
              <a:rPr lang="en-US"/>
              <a:t>algorithms before generating </a:t>
            </a:r>
            <a:r>
              <a:rPr lang="en-US" dirty="0"/>
              <a:t>synthetic data can improve the fairness of the synthetic data. </a:t>
            </a:r>
          </a:p>
        </p:txBody>
      </p:sp>
      <p:sp>
        <p:nvSpPr>
          <p:cNvPr id="4" name="Left Arrow 3">
            <a:extLst>
              <a:ext uri="{FF2B5EF4-FFF2-40B4-BE49-F238E27FC236}">
                <a16:creationId xmlns:a16="http://schemas.microsoft.com/office/drawing/2014/main" id="{4157B0F8-5504-1D6A-670E-D677D2530565}"/>
              </a:ext>
            </a:extLst>
          </p:cNvPr>
          <p:cNvSpPr/>
          <p:nvPr/>
        </p:nvSpPr>
        <p:spPr>
          <a:xfrm>
            <a:off x="5814750" y="3721103"/>
            <a:ext cx="978408" cy="484632"/>
          </a:xfrm>
          <a:prstGeom prst="lef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9C4BEFF1-14F6-5F79-77FE-CBA0B4B350F4}"/>
              </a:ext>
            </a:extLst>
          </p:cNvPr>
          <p:cNvSpPr txBox="1"/>
          <p:nvPr/>
        </p:nvSpPr>
        <p:spPr>
          <a:xfrm>
            <a:off x="655719" y="3097530"/>
            <a:ext cx="5021182" cy="2862322"/>
          </a:xfrm>
          <a:prstGeom prst="rect">
            <a:avLst/>
          </a:prstGeom>
          <a:noFill/>
        </p:spPr>
        <p:txBody>
          <a:bodyPr wrap="square" rtlCol="0">
            <a:spAutoFit/>
          </a:bodyPr>
          <a:lstStyle/>
          <a:p>
            <a:r>
              <a:rPr lang="en-US" dirty="0"/>
              <a:t>Implication: </a:t>
            </a:r>
          </a:p>
          <a:p>
            <a:pPr marL="342900" indent="-342900">
              <a:buFont typeface="+mj-lt"/>
              <a:buAutoNum type="arabicPeriod"/>
            </a:pPr>
            <a:r>
              <a:rPr lang="en-US" dirty="0"/>
              <a:t>Provides a pathway for improving current fair synthetic data generation research but also points to future directions for fairness research.</a:t>
            </a:r>
          </a:p>
          <a:p>
            <a:pPr marL="342900" indent="-342900">
              <a:buFont typeface="+mj-lt"/>
              <a:buAutoNum type="arabicPeriod"/>
            </a:pPr>
            <a:r>
              <a:rPr lang="en-US" dirty="0"/>
              <a:t> By optimizing the combination of pre-processing fairness algorithms and synthetic data generation algorithms, fairness can be better ensured, more fairer LA model can be create.</a:t>
            </a:r>
          </a:p>
        </p:txBody>
      </p:sp>
    </p:spTree>
    <p:extLst>
      <p:ext uri="{BB962C8B-B14F-4D97-AF65-F5344CB8AC3E}">
        <p14:creationId xmlns:p14="http://schemas.microsoft.com/office/powerpoint/2010/main" val="4030197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heckerboard(across)">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670C7-3CDC-D34E-3261-610A775CD700}"/>
              </a:ext>
            </a:extLst>
          </p:cNvPr>
          <p:cNvSpPr>
            <a:spLocks noGrp="1"/>
          </p:cNvSpPr>
          <p:nvPr>
            <p:ph type="title"/>
          </p:nvPr>
        </p:nvSpPr>
        <p:spPr/>
        <p:txBody>
          <a:bodyPr/>
          <a:lstStyle/>
          <a:p>
            <a:r>
              <a:rPr lang="en-US" dirty="0"/>
              <a:t>Thank you for listening!</a:t>
            </a:r>
            <a:br>
              <a:rPr lang="en-US" dirty="0"/>
            </a:br>
            <a:br>
              <a:rPr lang="en-US" dirty="0"/>
            </a:br>
            <a:r>
              <a:rPr lang="en-US" dirty="0"/>
              <a:t>Questions?</a:t>
            </a:r>
            <a:br>
              <a:rPr lang="en-US" dirty="0"/>
            </a:br>
            <a:r>
              <a:rPr lang="en-US" dirty="0"/>
              <a:t> </a:t>
            </a:r>
            <a:br>
              <a:rPr lang="en-US" dirty="0"/>
            </a:br>
            <a:r>
              <a:rPr lang="en-US" sz="1800" b="0" dirty="0">
                <a:solidFill>
                  <a:srgbClr val="FF0000"/>
                </a:solidFill>
              </a:rPr>
              <a:t>Contact me: </a:t>
            </a:r>
            <a:r>
              <a:rPr lang="en-US" sz="1800" b="0" dirty="0" err="1">
                <a:solidFill>
                  <a:srgbClr val="FF0000"/>
                </a:solidFill>
              </a:rPr>
              <a:t>qinyi.liu@uib.no</a:t>
            </a:r>
            <a:endParaRPr lang="en-US" sz="1800" b="0" dirty="0">
              <a:solidFill>
                <a:srgbClr val="FF0000"/>
              </a:solidFill>
            </a:endParaRPr>
          </a:p>
        </p:txBody>
      </p:sp>
      <p:pic>
        <p:nvPicPr>
          <p:cNvPr id="5" name="Content Placeholder 4" descr="A qr code on a white background&#10;&#10;AI-generated content may be incorrect.">
            <a:extLst>
              <a:ext uri="{FF2B5EF4-FFF2-40B4-BE49-F238E27FC236}">
                <a16:creationId xmlns:a16="http://schemas.microsoft.com/office/drawing/2014/main" id="{ED9AF9F9-68A3-B21C-66FA-F9605CA67026}"/>
              </a:ext>
            </a:extLst>
          </p:cNvPr>
          <p:cNvPicPr>
            <a:picLocks noGrp="1" noChangeAspect="1"/>
          </p:cNvPicPr>
          <p:nvPr>
            <p:ph idx="1"/>
          </p:nvPr>
        </p:nvPicPr>
        <p:blipFill>
          <a:blip r:embed="rId2"/>
          <a:stretch>
            <a:fillRect/>
          </a:stretch>
        </p:blipFill>
        <p:spPr>
          <a:xfrm>
            <a:off x="5437665" y="1376794"/>
            <a:ext cx="2430570" cy="2430570"/>
          </a:xfrm>
        </p:spPr>
      </p:pic>
      <p:sp>
        <p:nvSpPr>
          <p:cNvPr id="6" name="TextBox 5">
            <a:extLst>
              <a:ext uri="{FF2B5EF4-FFF2-40B4-BE49-F238E27FC236}">
                <a16:creationId xmlns:a16="http://schemas.microsoft.com/office/drawing/2014/main" id="{6AD85C00-F3D7-C858-F420-00E08F38DD43}"/>
              </a:ext>
            </a:extLst>
          </p:cNvPr>
          <p:cNvSpPr txBox="1"/>
          <p:nvPr/>
        </p:nvSpPr>
        <p:spPr>
          <a:xfrm>
            <a:off x="4542971" y="4021084"/>
            <a:ext cx="3896751" cy="369332"/>
          </a:xfrm>
          <a:prstGeom prst="rect">
            <a:avLst/>
          </a:prstGeom>
          <a:noFill/>
        </p:spPr>
        <p:txBody>
          <a:bodyPr wrap="square" rtlCol="0">
            <a:spAutoFit/>
          </a:bodyPr>
          <a:lstStyle/>
          <a:p>
            <a:pPr algn="ctr"/>
            <a:r>
              <a:rPr lang="en-US" dirty="0"/>
              <a:t>Link to the paper</a:t>
            </a:r>
          </a:p>
        </p:txBody>
      </p:sp>
      <p:pic>
        <p:nvPicPr>
          <p:cNvPr id="7" name="Picture 6" descr="A white background with green text&#10;&#10;Description automatically generated">
            <a:extLst>
              <a:ext uri="{FF2B5EF4-FFF2-40B4-BE49-F238E27FC236}">
                <a16:creationId xmlns:a16="http://schemas.microsoft.com/office/drawing/2014/main" id="{692CEB85-0994-4803-4DF4-17812F781F0C}"/>
              </a:ext>
            </a:extLst>
          </p:cNvPr>
          <p:cNvPicPr>
            <a:picLocks noChangeAspect="1"/>
          </p:cNvPicPr>
          <p:nvPr/>
        </p:nvPicPr>
        <p:blipFill>
          <a:blip r:embed="rId3"/>
          <a:stretch>
            <a:fillRect/>
          </a:stretch>
        </p:blipFill>
        <p:spPr>
          <a:xfrm>
            <a:off x="8812530" y="1"/>
            <a:ext cx="3377125" cy="1027508"/>
          </a:xfrm>
          <a:prstGeom prst="rect">
            <a:avLst/>
          </a:prstGeom>
        </p:spPr>
      </p:pic>
      <p:pic>
        <p:nvPicPr>
          <p:cNvPr id="4" name="Picture 3" descr="A qr code on a white background&#10;&#10;AI-generated content may be incorrect.">
            <a:extLst>
              <a:ext uri="{FF2B5EF4-FFF2-40B4-BE49-F238E27FC236}">
                <a16:creationId xmlns:a16="http://schemas.microsoft.com/office/drawing/2014/main" id="{679E1202-C1B1-0B4E-81BB-33754108D67D}"/>
              </a:ext>
            </a:extLst>
          </p:cNvPr>
          <p:cNvPicPr>
            <a:picLocks noChangeAspect="1"/>
          </p:cNvPicPr>
          <p:nvPr/>
        </p:nvPicPr>
        <p:blipFill>
          <a:blip r:embed="rId4"/>
          <a:stretch>
            <a:fillRect/>
          </a:stretch>
        </p:blipFill>
        <p:spPr>
          <a:xfrm>
            <a:off x="8748533" y="1765471"/>
            <a:ext cx="2041893" cy="2041893"/>
          </a:xfrm>
          <a:prstGeom prst="rect">
            <a:avLst/>
          </a:prstGeom>
        </p:spPr>
      </p:pic>
      <p:pic>
        <p:nvPicPr>
          <p:cNvPr id="1028" name="Picture 4" descr="Android Apps by LinkedIn on Google Play">
            <a:extLst>
              <a:ext uri="{FF2B5EF4-FFF2-40B4-BE49-F238E27FC236}">
                <a16:creationId xmlns:a16="http://schemas.microsoft.com/office/drawing/2014/main" id="{F5C848C6-4D52-706C-8544-F7F6B2F0C8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0426" y="2954729"/>
            <a:ext cx="880298" cy="88029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D3A3BF6-8133-B0EA-68CC-DE5DC2438932}"/>
              </a:ext>
            </a:extLst>
          </p:cNvPr>
          <p:cNvSpPr txBox="1"/>
          <p:nvPr/>
        </p:nvSpPr>
        <p:spPr>
          <a:xfrm>
            <a:off x="8091713" y="4062263"/>
            <a:ext cx="3896751" cy="369332"/>
          </a:xfrm>
          <a:prstGeom prst="rect">
            <a:avLst/>
          </a:prstGeom>
          <a:noFill/>
        </p:spPr>
        <p:txBody>
          <a:bodyPr wrap="square" rtlCol="0">
            <a:spAutoFit/>
          </a:bodyPr>
          <a:lstStyle/>
          <a:p>
            <a:pPr algn="ctr"/>
            <a:r>
              <a:rPr lang="en-US" dirty="0"/>
              <a:t>Connect with me!</a:t>
            </a:r>
          </a:p>
        </p:txBody>
      </p:sp>
    </p:spTree>
    <p:extLst>
      <p:ext uri="{BB962C8B-B14F-4D97-AF65-F5344CB8AC3E}">
        <p14:creationId xmlns:p14="http://schemas.microsoft.com/office/powerpoint/2010/main" val="4025616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D787A480-6FFE-7C05-00C8-7927EFF88701}"/>
              </a:ext>
            </a:extLst>
          </p:cNvPr>
          <p:cNvSpPr>
            <a:spLocks noGrp="1"/>
          </p:cNvSpPr>
          <p:nvPr>
            <p:ph type="title"/>
          </p:nvPr>
        </p:nvSpPr>
        <p:spPr>
          <a:xfrm>
            <a:off x="517867" y="976160"/>
            <a:ext cx="4672584" cy="1784457"/>
          </a:xfrm>
        </p:spPr>
        <p:txBody>
          <a:bodyPr>
            <a:normAutofit/>
          </a:bodyPr>
          <a:lstStyle/>
          <a:p>
            <a:r>
              <a:rPr lang="en-US" sz="4400"/>
              <a:t>Background </a:t>
            </a:r>
          </a:p>
        </p:txBody>
      </p:sp>
      <p:sp>
        <p:nvSpPr>
          <p:cNvPr id="3" name="Content Placeholder 2">
            <a:extLst>
              <a:ext uri="{FF2B5EF4-FFF2-40B4-BE49-F238E27FC236}">
                <a16:creationId xmlns:a16="http://schemas.microsoft.com/office/drawing/2014/main" id="{A51B7BDA-AC5B-9B90-2ADB-1AE1E58E5D9F}"/>
              </a:ext>
            </a:extLst>
          </p:cNvPr>
          <p:cNvSpPr>
            <a:spLocks noGrp="1"/>
          </p:cNvSpPr>
          <p:nvPr>
            <p:ph idx="1"/>
          </p:nvPr>
        </p:nvSpPr>
        <p:spPr>
          <a:xfrm>
            <a:off x="5842000" y="1033272"/>
            <a:ext cx="5832133" cy="5312732"/>
          </a:xfrm>
        </p:spPr>
        <p:txBody>
          <a:bodyPr>
            <a:normAutofit/>
          </a:bodyPr>
          <a:lstStyle/>
          <a:p>
            <a:pPr marL="457200" indent="-457200">
              <a:buAutoNum type="arabicPeriod"/>
            </a:pPr>
            <a:r>
              <a:rPr lang="en-US" dirty="0"/>
              <a:t>Machine learning models have been widely applied in learning analytics</a:t>
            </a:r>
          </a:p>
          <a:p>
            <a:pPr marL="457200" indent="-457200">
              <a:buFont typeface="Arial" panose="020B0604020202020204" pitchFamily="34" charset="0"/>
              <a:buAutoNum type="arabicPeriod"/>
            </a:pPr>
            <a:r>
              <a:rPr lang="en-US" dirty="0">
                <a:solidFill>
                  <a:srgbClr val="FF0000"/>
                </a:solidFill>
              </a:rPr>
              <a:t>Fairness</a:t>
            </a:r>
            <a:r>
              <a:rPr lang="en-US" dirty="0"/>
              <a:t> and </a:t>
            </a:r>
            <a:r>
              <a:rPr lang="en-US" dirty="0">
                <a:solidFill>
                  <a:srgbClr val="FF0000"/>
                </a:solidFill>
              </a:rPr>
              <a:t>privacy</a:t>
            </a:r>
            <a:r>
              <a:rPr lang="zh-CN" altLang="en-US" dirty="0"/>
              <a:t> </a:t>
            </a:r>
            <a:r>
              <a:rPr lang="en-GB" altLang="zh-CN" dirty="0"/>
              <a:t>issues</a:t>
            </a:r>
            <a:r>
              <a:rPr lang="en-US" dirty="0"/>
              <a:t> are always present in machine learning. When applied ML to LA, fairness and privacy issues still </a:t>
            </a:r>
            <a:r>
              <a:rPr lang="en-US" u="sng" dirty="0"/>
              <a:t>exist</a:t>
            </a:r>
            <a:r>
              <a:rPr lang="en-US" dirty="0"/>
              <a:t>. </a:t>
            </a:r>
          </a:p>
          <a:p>
            <a:pPr marL="457200" indent="-457200">
              <a:buAutoNum type="arabicPeriod"/>
            </a:pPr>
            <a:endParaRPr lang="en-US" dirty="0"/>
          </a:p>
        </p:txBody>
      </p:sp>
      <p:sp>
        <p:nvSpPr>
          <p:cNvPr id="1033" name="Rectangle 1032">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467258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1026" name="Picture 2" descr="Bias and Fairness in AI Algorithms | Plat.AI">
            <a:extLst>
              <a:ext uri="{FF2B5EF4-FFF2-40B4-BE49-F238E27FC236}">
                <a16:creationId xmlns:a16="http://schemas.microsoft.com/office/drawing/2014/main" id="{81E73877-51AC-16D4-2B28-31EDBD380A0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7867" y="2130163"/>
            <a:ext cx="4672584" cy="311894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2B2BCD5-0576-9C67-C9D3-BCDA68EBA95B}"/>
              </a:ext>
            </a:extLst>
          </p:cNvPr>
          <p:cNvSpPr txBox="1"/>
          <p:nvPr/>
        </p:nvSpPr>
        <p:spPr>
          <a:xfrm>
            <a:off x="517867" y="5383775"/>
            <a:ext cx="4375409" cy="923330"/>
          </a:xfrm>
          <a:prstGeom prst="rect">
            <a:avLst/>
          </a:prstGeom>
          <a:noFill/>
        </p:spPr>
        <p:txBody>
          <a:bodyPr wrap="square" rtlCol="0">
            <a:spAutoFit/>
          </a:bodyPr>
          <a:lstStyle/>
          <a:p>
            <a:r>
              <a:rPr lang="en-US" dirty="0"/>
              <a:t>Less female students sample in dataset, then the model trained on this biased dataset is not fair to female students</a:t>
            </a:r>
          </a:p>
        </p:txBody>
      </p:sp>
    </p:spTree>
    <p:extLst>
      <p:ext uri="{BB962C8B-B14F-4D97-AF65-F5344CB8AC3E}">
        <p14:creationId xmlns:p14="http://schemas.microsoft.com/office/powerpoint/2010/main" val="3587919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062B208-5500-6B4D-E02E-6CF9F50C2D14}"/>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CF8D00D-51E8-4C40-04CC-1139AEADBC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05C995F9-BAB2-3934-E42F-F29D02621930}"/>
              </a:ext>
            </a:extLst>
          </p:cNvPr>
          <p:cNvSpPr>
            <a:spLocks noGrp="1"/>
          </p:cNvSpPr>
          <p:nvPr>
            <p:ph type="title"/>
          </p:nvPr>
        </p:nvSpPr>
        <p:spPr>
          <a:xfrm>
            <a:off x="517867" y="976160"/>
            <a:ext cx="4672584" cy="1784457"/>
          </a:xfrm>
        </p:spPr>
        <p:txBody>
          <a:bodyPr>
            <a:normAutofit/>
          </a:bodyPr>
          <a:lstStyle/>
          <a:p>
            <a:r>
              <a:rPr lang="en-US" sz="4400"/>
              <a:t>Background </a:t>
            </a:r>
          </a:p>
        </p:txBody>
      </p:sp>
      <p:sp>
        <p:nvSpPr>
          <p:cNvPr id="3" name="Content Placeholder 2">
            <a:extLst>
              <a:ext uri="{FF2B5EF4-FFF2-40B4-BE49-F238E27FC236}">
                <a16:creationId xmlns:a16="http://schemas.microsoft.com/office/drawing/2014/main" id="{048B6D7D-D3C1-05AB-8D49-ACA21ECF0A77}"/>
              </a:ext>
            </a:extLst>
          </p:cNvPr>
          <p:cNvSpPr>
            <a:spLocks noGrp="1"/>
          </p:cNvSpPr>
          <p:nvPr>
            <p:ph idx="1"/>
          </p:nvPr>
        </p:nvSpPr>
        <p:spPr>
          <a:xfrm>
            <a:off x="5842000" y="1033272"/>
            <a:ext cx="5832133" cy="5312732"/>
          </a:xfrm>
        </p:spPr>
        <p:txBody>
          <a:bodyPr>
            <a:normAutofit/>
          </a:bodyPr>
          <a:lstStyle/>
          <a:p>
            <a:pPr marL="457200" indent="-457200">
              <a:buAutoNum type="arabicPeriod"/>
            </a:pPr>
            <a:r>
              <a:rPr lang="en-US" dirty="0"/>
              <a:t>Machine learning models have been widely applied in learning analytics</a:t>
            </a:r>
          </a:p>
          <a:p>
            <a:pPr marL="457200" indent="-457200">
              <a:buAutoNum type="arabicPeriod"/>
            </a:pPr>
            <a:r>
              <a:rPr lang="en-US" dirty="0">
                <a:solidFill>
                  <a:srgbClr val="FF0000"/>
                </a:solidFill>
              </a:rPr>
              <a:t>Fairness</a:t>
            </a:r>
            <a:r>
              <a:rPr lang="en-US" dirty="0"/>
              <a:t> and </a:t>
            </a:r>
            <a:r>
              <a:rPr lang="en-US" dirty="0">
                <a:solidFill>
                  <a:srgbClr val="FF0000"/>
                </a:solidFill>
              </a:rPr>
              <a:t>privacy</a:t>
            </a:r>
            <a:r>
              <a:rPr lang="zh-CN" altLang="en-US" dirty="0"/>
              <a:t> </a:t>
            </a:r>
            <a:r>
              <a:rPr lang="en-GB" altLang="zh-CN" dirty="0"/>
              <a:t>issues</a:t>
            </a:r>
            <a:r>
              <a:rPr lang="en-US" dirty="0"/>
              <a:t> are always present in machine learning. When applied ML to LA, fairness and privacy issues still </a:t>
            </a:r>
            <a:r>
              <a:rPr lang="en-US" u="sng" dirty="0"/>
              <a:t>exist</a:t>
            </a:r>
            <a:r>
              <a:rPr lang="en-US" dirty="0"/>
              <a:t>. </a:t>
            </a:r>
          </a:p>
          <a:p>
            <a:pPr marL="457200" indent="-457200">
              <a:buAutoNum type="arabicPeriod"/>
            </a:pPr>
            <a:endParaRPr lang="en-US" dirty="0"/>
          </a:p>
        </p:txBody>
      </p:sp>
      <p:sp>
        <p:nvSpPr>
          <p:cNvPr id="1033" name="Rectangle 1032">
            <a:extLst>
              <a:ext uri="{FF2B5EF4-FFF2-40B4-BE49-F238E27FC236}">
                <a16:creationId xmlns:a16="http://schemas.microsoft.com/office/drawing/2014/main" id="{55F045AD-60D7-22C8-0953-9BF6EC560E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467258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3074" name="Picture 2" descr="Ask Your Kid's School These Essential Student Privacy and Safety Questions  | Common Sense Media">
            <a:extLst>
              <a:ext uri="{FF2B5EF4-FFF2-40B4-BE49-F238E27FC236}">
                <a16:creationId xmlns:a16="http://schemas.microsoft.com/office/drawing/2014/main" id="{9501E6BF-5545-DB04-6025-99907BADB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867" y="2362197"/>
            <a:ext cx="3797300"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7C130E6-4247-4619-4712-D4309521C76F}"/>
              </a:ext>
            </a:extLst>
          </p:cNvPr>
          <p:cNvSpPr txBox="1"/>
          <p:nvPr/>
        </p:nvSpPr>
        <p:spPr>
          <a:xfrm>
            <a:off x="517866" y="4753566"/>
            <a:ext cx="532413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Data leakage: Attackers use technical means to obtain sensitive information in training data.</a:t>
            </a:r>
          </a:p>
          <a:p>
            <a:pPr marL="285750" indent="-285750">
              <a:buFont typeface="Arial" panose="020B0604020202020204" pitchFamily="34" charset="0"/>
              <a:buChar char="•"/>
            </a:pPr>
            <a:r>
              <a:rPr lang="en-US" dirty="0"/>
              <a:t>Model stealing attack: Attackers obtain the parameters or structure of the model by querying it, which may be used for illegal purposes.</a:t>
            </a:r>
          </a:p>
        </p:txBody>
      </p:sp>
    </p:spTree>
    <p:extLst>
      <p:ext uri="{BB962C8B-B14F-4D97-AF65-F5344CB8AC3E}">
        <p14:creationId xmlns:p14="http://schemas.microsoft.com/office/powerpoint/2010/main" val="3167728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0F1B4D3-1A8D-659C-30C2-AD2181C5A05D}"/>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DDBDE391-B455-5AE8-DB85-A14B1932A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AF8DE28B-8F45-A76E-55AC-FC64962DC9D9}"/>
              </a:ext>
            </a:extLst>
          </p:cNvPr>
          <p:cNvSpPr>
            <a:spLocks noGrp="1"/>
          </p:cNvSpPr>
          <p:nvPr>
            <p:ph type="title"/>
          </p:nvPr>
        </p:nvSpPr>
        <p:spPr>
          <a:xfrm>
            <a:off x="517867" y="976160"/>
            <a:ext cx="4672584" cy="1784457"/>
          </a:xfrm>
        </p:spPr>
        <p:txBody>
          <a:bodyPr>
            <a:normAutofit/>
          </a:bodyPr>
          <a:lstStyle/>
          <a:p>
            <a:r>
              <a:rPr lang="en-US" sz="4400"/>
              <a:t>Background </a:t>
            </a:r>
          </a:p>
        </p:txBody>
      </p:sp>
      <p:sp>
        <p:nvSpPr>
          <p:cNvPr id="3" name="Content Placeholder 2">
            <a:extLst>
              <a:ext uri="{FF2B5EF4-FFF2-40B4-BE49-F238E27FC236}">
                <a16:creationId xmlns:a16="http://schemas.microsoft.com/office/drawing/2014/main" id="{96CAE24B-C14B-EC77-7A48-F4C55B6041C1}"/>
              </a:ext>
            </a:extLst>
          </p:cNvPr>
          <p:cNvSpPr>
            <a:spLocks noGrp="1"/>
          </p:cNvSpPr>
          <p:nvPr>
            <p:ph idx="1"/>
          </p:nvPr>
        </p:nvSpPr>
        <p:spPr>
          <a:xfrm>
            <a:off x="7702066" y="657368"/>
            <a:ext cx="4188941" cy="5583775"/>
          </a:xfrm>
        </p:spPr>
        <p:txBody>
          <a:bodyPr>
            <a:normAutofit/>
          </a:bodyPr>
          <a:lstStyle/>
          <a:p>
            <a:pPr marL="457200" indent="-457200">
              <a:buAutoNum type="arabicPeriod"/>
            </a:pPr>
            <a:r>
              <a:rPr lang="en-US" sz="1600" dirty="0"/>
              <a:t>Machine learning models have been widely applied in learning analytics</a:t>
            </a:r>
          </a:p>
          <a:p>
            <a:pPr marL="457200" indent="-457200">
              <a:buAutoNum type="arabicPeriod"/>
            </a:pPr>
            <a:r>
              <a:rPr lang="en-US" sz="1600" dirty="0">
                <a:solidFill>
                  <a:srgbClr val="FF0000"/>
                </a:solidFill>
              </a:rPr>
              <a:t>Fairness</a:t>
            </a:r>
            <a:r>
              <a:rPr lang="en-US" sz="1600" dirty="0"/>
              <a:t> and </a:t>
            </a:r>
            <a:r>
              <a:rPr lang="en-US" sz="1600" dirty="0">
                <a:solidFill>
                  <a:srgbClr val="FF0000"/>
                </a:solidFill>
              </a:rPr>
              <a:t>privacy</a:t>
            </a:r>
            <a:r>
              <a:rPr lang="zh-CN" altLang="en-US" sz="1600" dirty="0"/>
              <a:t> </a:t>
            </a:r>
            <a:r>
              <a:rPr lang="en-GB" altLang="zh-CN" sz="1600" dirty="0"/>
              <a:t>issues</a:t>
            </a:r>
            <a:r>
              <a:rPr lang="en-US" sz="1600" dirty="0"/>
              <a:t> are always present in machine learning. When applied ML to LA, fairness and privacy issues still </a:t>
            </a:r>
            <a:r>
              <a:rPr lang="en-US" sz="1600" u="sng" dirty="0"/>
              <a:t>exist</a:t>
            </a:r>
            <a:r>
              <a:rPr lang="en-US" sz="1600" dirty="0"/>
              <a:t>. </a:t>
            </a:r>
          </a:p>
          <a:p>
            <a:pPr marL="457200" indent="-457200">
              <a:buFont typeface="Arial" panose="020B0604020202020204" pitchFamily="34" charset="0"/>
              <a:buAutoNum type="arabicPeriod"/>
            </a:pPr>
            <a:r>
              <a:rPr lang="en-US" dirty="0"/>
              <a:t>Synthetic data can use both as </a:t>
            </a:r>
            <a:r>
              <a:rPr lang="en-US" dirty="0">
                <a:solidFill>
                  <a:srgbClr val="FF0000"/>
                </a:solidFill>
              </a:rPr>
              <a:t>privacy-preserving methods</a:t>
            </a:r>
            <a:r>
              <a:rPr lang="en-US" dirty="0"/>
              <a:t> and </a:t>
            </a:r>
            <a:r>
              <a:rPr lang="en-US" dirty="0">
                <a:solidFill>
                  <a:srgbClr val="FF0000"/>
                </a:solidFill>
              </a:rPr>
              <a:t>fairness improvement methods</a:t>
            </a:r>
            <a:r>
              <a:rPr lang="en-US" dirty="0"/>
              <a:t>.</a:t>
            </a:r>
          </a:p>
          <a:p>
            <a:pPr marL="457200" indent="-457200">
              <a:buFont typeface="Arial" panose="020B0604020202020204" pitchFamily="34" charset="0"/>
              <a:buAutoNum type="arabicPeriod"/>
            </a:pPr>
            <a:r>
              <a:rPr lang="en-US" dirty="0"/>
              <a:t>SDGs has many different categories: fairness-focused,  privacy-driven, general data utility use </a:t>
            </a:r>
          </a:p>
          <a:p>
            <a:pPr marL="457200" indent="-457200">
              <a:buAutoNum type="arabicPeriod"/>
            </a:pPr>
            <a:endParaRPr lang="en-US" dirty="0"/>
          </a:p>
        </p:txBody>
      </p:sp>
      <p:sp>
        <p:nvSpPr>
          <p:cNvPr id="1033" name="Rectangle 1032">
            <a:extLst>
              <a:ext uri="{FF2B5EF4-FFF2-40B4-BE49-F238E27FC236}">
                <a16:creationId xmlns:a16="http://schemas.microsoft.com/office/drawing/2014/main" id="{6465ED52-CE8D-3490-6C75-E557854D68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467258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1026" name="Picture 2" descr="Data augmentation techniques, examples, and benefits">
            <a:extLst>
              <a:ext uri="{FF2B5EF4-FFF2-40B4-BE49-F238E27FC236}">
                <a16:creationId xmlns:a16="http://schemas.microsoft.com/office/drawing/2014/main" id="{A8BF38A6-347E-F919-0DEF-5703EC9767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6739" y="1941846"/>
            <a:ext cx="4376361" cy="30220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DF2DEA6-B203-605A-726F-CFAC771D6A2E}"/>
              </a:ext>
            </a:extLst>
          </p:cNvPr>
          <p:cNvSpPr txBox="1"/>
          <p:nvPr/>
        </p:nvSpPr>
        <p:spPr>
          <a:xfrm>
            <a:off x="2854159" y="5167085"/>
            <a:ext cx="4188941" cy="369332"/>
          </a:xfrm>
          <a:prstGeom prst="rect">
            <a:avLst/>
          </a:prstGeom>
          <a:noFill/>
        </p:spPr>
        <p:txBody>
          <a:bodyPr wrap="square" rtlCol="0">
            <a:spAutoFit/>
          </a:bodyPr>
          <a:lstStyle/>
          <a:p>
            <a:r>
              <a:rPr lang="en-US" dirty="0"/>
              <a:t>Synthetic data as fairness improvement</a:t>
            </a:r>
          </a:p>
        </p:txBody>
      </p:sp>
      <p:pic>
        <p:nvPicPr>
          <p:cNvPr id="9" name="Picture 8" descr="A screenshot of a phone&#10;&#10;AI-generated content may be incorrect.">
            <a:extLst>
              <a:ext uri="{FF2B5EF4-FFF2-40B4-BE49-F238E27FC236}">
                <a16:creationId xmlns:a16="http://schemas.microsoft.com/office/drawing/2014/main" id="{4D4FDCB6-643D-6229-D701-411C729CF503}"/>
              </a:ext>
            </a:extLst>
          </p:cNvPr>
          <p:cNvPicPr>
            <a:picLocks noChangeAspect="1"/>
          </p:cNvPicPr>
          <p:nvPr/>
        </p:nvPicPr>
        <p:blipFill>
          <a:blip r:embed="rId3"/>
          <a:stretch>
            <a:fillRect/>
          </a:stretch>
        </p:blipFill>
        <p:spPr>
          <a:xfrm>
            <a:off x="517867" y="1754396"/>
            <a:ext cx="2026740" cy="5103604"/>
          </a:xfrm>
          <a:prstGeom prst="rect">
            <a:avLst/>
          </a:prstGeom>
        </p:spPr>
      </p:pic>
      <p:sp>
        <p:nvSpPr>
          <p:cNvPr id="4" name="TextBox 3">
            <a:extLst>
              <a:ext uri="{FF2B5EF4-FFF2-40B4-BE49-F238E27FC236}">
                <a16:creationId xmlns:a16="http://schemas.microsoft.com/office/drawing/2014/main" id="{8ED9A554-C7FA-3C1F-0916-C1E27943B6DD}"/>
              </a:ext>
            </a:extLst>
          </p:cNvPr>
          <p:cNvSpPr txBox="1"/>
          <p:nvPr/>
        </p:nvSpPr>
        <p:spPr>
          <a:xfrm>
            <a:off x="362213" y="6248363"/>
            <a:ext cx="4188941" cy="369332"/>
          </a:xfrm>
          <a:prstGeom prst="rect">
            <a:avLst/>
          </a:prstGeom>
          <a:noFill/>
        </p:spPr>
        <p:txBody>
          <a:bodyPr wrap="square" rtlCol="0">
            <a:spAutoFit/>
          </a:bodyPr>
          <a:lstStyle/>
          <a:p>
            <a:r>
              <a:rPr lang="en-US" dirty="0"/>
              <a:t>Synthetic data as privacy preserving</a:t>
            </a:r>
          </a:p>
        </p:txBody>
      </p:sp>
    </p:spTree>
    <p:extLst>
      <p:ext uri="{BB962C8B-B14F-4D97-AF65-F5344CB8AC3E}">
        <p14:creationId xmlns:p14="http://schemas.microsoft.com/office/powerpoint/2010/main" val="2662504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5A0A1B6-64BA-C3CE-5AFE-BC24925DD9B4}"/>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D0A6DDB5-3537-F2BD-AF28-919E040295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B999F74E-E407-E7EC-9D8E-CD31A0E42896}"/>
              </a:ext>
            </a:extLst>
          </p:cNvPr>
          <p:cNvSpPr>
            <a:spLocks noGrp="1"/>
          </p:cNvSpPr>
          <p:nvPr>
            <p:ph type="title"/>
          </p:nvPr>
        </p:nvSpPr>
        <p:spPr>
          <a:xfrm>
            <a:off x="517867" y="976160"/>
            <a:ext cx="4672584" cy="1784457"/>
          </a:xfrm>
        </p:spPr>
        <p:txBody>
          <a:bodyPr>
            <a:normAutofit/>
          </a:bodyPr>
          <a:lstStyle/>
          <a:p>
            <a:r>
              <a:rPr lang="en-US" sz="4400"/>
              <a:t>Background </a:t>
            </a:r>
          </a:p>
        </p:txBody>
      </p:sp>
      <p:sp>
        <p:nvSpPr>
          <p:cNvPr id="3" name="Content Placeholder 2">
            <a:extLst>
              <a:ext uri="{FF2B5EF4-FFF2-40B4-BE49-F238E27FC236}">
                <a16:creationId xmlns:a16="http://schemas.microsoft.com/office/drawing/2014/main" id="{0692378A-A4C9-198D-A772-B6BD5DF6E0C9}"/>
              </a:ext>
            </a:extLst>
          </p:cNvPr>
          <p:cNvSpPr>
            <a:spLocks noGrp="1"/>
          </p:cNvSpPr>
          <p:nvPr>
            <p:ph idx="1"/>
          </p:nvPr>
        </p:nvSpPr>
        <p:spPr>
          <a:xfrm>
            <a:off x="5842000" y="1033272"/>
            <a:ext cx="5832133" cy="5312732"/>
          </a:xfrm>
        </p:spPr>
        <p:txBody>
          <a:bodyPr>
            <a:normAutofit/>
          </a:bodyPr>
          <a:lstStyle/>
          <a:p>
            <a:pPr marL="457200" indent="-457200">
              <a:buAutoNum type="arabicPeriod"/>
            </a:pPr>
            <a:r>
              <a:rPr lang="en-US" dirty="0"/>
              <a:t>Machine learning models have been widely applied in learning analytics</a:t>
            </a:r>
          </a:p>
          <a:p>
            <a:pPr marL="457200" indent="-457200">
              <a:buAutoNum type="arabicPeriod"/>
            </a:pPr>
            <a:r>
              <a:rPr lang="en-US" dirty="0">
                <a:solidFill>
                  <a:srgbClr val="FF0000"/>
                </a:solidFill>
              </a:rPr>
              <a:t>Fairness</a:t>
            </a:r>
            <a:r>
              <a:rPr lang="en-US" dirty="0"/>
              <a:t> and </a:t>
            </a:r>
            <a:r>
              <a:rPr lang="en-US" dirty="0">
                <a:solidFill>
                  <a:srgbClr val="FF0000"/>
                </a:solidFill>
              </a:rPr>
              <a:t>privacy</a:t>
            </a:r>
            <a:r>
              <a:rPr lang="zh-CN" altLang="en-US" dirty="0"/>
              <a:t> </a:t>
            </a:r>
            <a:r>
              <a:rPr lang="en-GB" altLang="zh-CN" dirty="0"/>
              <a:t>issues</a:t>
            </a:r>
            <a:r>
              <a:rPr lang="en-US" dirty="0"/>
              <a:t> are always present in machine learning. When applied ML to LA, fairness and privacy issues still </a:t>
            </a:r>
            <a:r>
              <a:rPr lang="en-US" u="sng" dirty="0"/>
              <a:t>exist</a:t>
            </a:r>
            <a:r>
              <a:rPr lang="en-US" dirty="0"/>
              <a:t>. </a:t>
            </a:r>
          </a:p>
          <a:p>
            <a:pPr marL="457200" indent="-457200">
              <a:buFont typeface="Arial" panose="020B0604020202020204" pitchFamily="34" charset="0"/>
              <a:buAutoNum type="arabicPeriod"/>
            </a:pPr>
            <a:r>
              <a:rPr lang="en-US" dirty="0"/>
              <a:t>Synthetic data can use both as </a:t>
            </a:r>
            <a:r>
              <a:rPr lang="en-US" dirty="0">
                <a:solidFill>
                  <a:srgbClr val="FF0000"/>
                </a:solidFill>
              </a:rPr>
              <a:t>privacy-preserving methods</a:t>
            </a:r>
            <a:r>
              <a:rPr lang="en-US" dirty="0"/>
              <a:t> and </a:t>
            </a:r>
            <a:r>
              <a:rPr lang="en-US" dirty="0">
                <a:solidFill>
                  <a:srgbClr val="FF0000"/>
                </a:solidFill>
              </a:rPr>
              <a:t>fairness improvement methods</a:t>
            </a:r>
            <a:r>
              <a:rPr lang="en-US" dirty="0"/>
              <a:t>. </a:t>
            </a:r>
          </a:p>
          <a:p>
            <a:pPr marL="457200" indent="-457200">
              <a:buFont typeface="Arial" panose="020B0604020202020204" pitchFamily="34" charset="0"/>
              <a:buAutoNum type="arabicPeriod"/>
            </a:pPr>
            <a:r>
              <a:rPr lang="en-US" dirty="0"/>
              <a:t>But the relationship between privacy and fairness is not entirely positively</a:t>
            </a:r>
          </a:p>
          <a:p>
            <a:pPr marL="457200" indent="-457200">
              <a:buAutoNum type="arabicPeriod"/>
            </a:pPr>
            <a:endParaRPr lang="en-US" dirty="0"/>
          </a:p>
        </p:txBody>
      </p:sp>
      <p:sp>
        <p:nvSpPr>
          <p:cNvPr id="1033" name="Rectangle 1032">
            <a:extLst>
              <a:ext uri="{FF2B5EF4-FFF2-40B4-BE49-F238E27FC236}">
                <a16:creationId xmlns:a16="http://schemas.microsoft.com/office/drawing/2014/main" id="{FA6457B9-8630-5E37-F56D-1141C226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467258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4" name="TextBox 3">
            <a:extLst>
              <a:ext uri="{FF2B5EF4-FFF2-40B4-BE49-F238E27FC236}">
                <a16:creationId xmlns:a16="http://schemas.microsoft.com/office/drawing/2014/main" id="{FF495768-027D-E695-37CF-B51C4DBD9588}"/>
              </a:ext>
            </a:extLst>
          </p:cNvPr>
          <p:cNvSpPr txBox="1"/>
          <p:nvPr/>
        </p:nvSpPr>
        <p:spPr>
          <a:xfrm>
            <a:off x="564353" y="4795151"/>
            <a:ext cx="4316892" cy="646331"/>
          </a:xfrm>
          <a:prstGeom prst="rect">
            <a:avLst/>
          </a:prstGeom>
          <a:noFill/>
        </p:spPr>
        <p:txBody>
          <a:bodyPr wrap="square" rtlCol="0">
            <a:spAutoFit/>
          </a:bodyPr>
          <a:lstStyle/>
          <a:p>
            <a:r>
              <a:rPr lang="en-US" dirty="0"/>
              <a:t>Relationship between privacy and fairness is trade off in machine learning</a:t>
            </a:r>
          </a:p>
        </p:txBody>
      </p:sp>
      <p:pic>
        <p:nvPicPr>
          <p:cNvPr id="14338" name="Picture 2" descr="Output image">
            <a:extLst>
              <a:ext uri="{FF2B5EF4-FFF2-40B4-BE49-F238E27FC236}">
                <a16:creationId xmlns:a16="http://schemas.microsoft.com/office/drawing/2014/main" id="{B3C9F7A7-B440-E46C-DB83-DE270291FE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77" y="2064118"/>
            <a:ext cx="3551213" cy="2729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4873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B02EAF-858B-0D6B-5B8F-662AE7A20062}"/>
              </a:ext>
            </a:extLst>
          </p:cNvPr>
          <p:cNvSpPr>
            <a:spLocks noGrp="1"/>
          </p:cNvSpPr>
          <p:nvPr>
            <p:ph type="title"/>
          </p:nvPr>
        </p:nvSpPr>
        <p:spPr>
          <a:xfrm>
            <a:off x="517867" y="976160"/>
            <a:ext cx="6300216" cy="1322903"/>
          </a:xfrm>
        </p:spPr>
        <p:txBody>
          <a:bodyPr>
            <a:normAutofit/>
          </a:bodyPr>
          <a:lstStyle/>
          <a:p>
            <a:r>
              <a:rPr lang="en-US" sz="4400" dirty="0"/>
              <a:t>Gaps and motivation 1 </a:t>
            </a:r>
          </a:p>
        </p:txBody>
      </p:sp>
      <p:sp>
        <p:nvSpPr>
          <p:cNvPr id="3" name="Content Placeholder 2">
            <a:extLst>
              <a:ext uri="{FF2B5EF4-FFF2-40B4-BE49-F238E27FC236}">
                <a16:creationId xmlns:a16="http://schemas.microsoft.com/office/drawing/2014/main" id="{0041F5C4-1517-98D0-BB33-2FAFD5F0063B}"/>
              </a:ext>
            </a:extLst>
          </p:cNvPr>
          <p:cNvSpPr>
            <a:spLocks noGrp="1"/>
          </p:cNvSpPr>
          <p:nvPr>
            <p:ph idx="1"/>
          </p:nvPr>
        </p:nvSpPr>
        <p:spPr>
          <a:xfrm>
            <a:off x="7507224" y="1088204"/>
            <a:ext cx="4160520" cy="5257800"/>
          </a:xfrm>
        </p:spPr>
        <p:txBody>
          <a:bodyPr>
            <a:normAutofit/>
          </a:bodyPr>
          <a:lstStyle/>
          <a:p>
            <a:pPr marL="457200" indent="-457200">
              <a:buAutoNum type="arabicPeriod"/>
            </a:pPr>
            <a:r>
              <a:rPr lang="en-US" sz="1800" dirty="0"/>
              <a:t>The previous research has primarily on studying which SDG balanced well in terms of </a:t>
            </a:r>
            <a:r>
              <a:rPr lang="en-US" sz="1800" u="sng" dirty="0"/>
              <a:t>privacy and utility </a:t>
            </a:r>
            <a:r>
              <a:rPr lang="en-US" sz="1800" dirty="0"/>
              <a:t>/ focused on studying which SDGs balance well in </a:t>
            </a:r>
            <a:r>
              <a:rPr lang="en-US" sz="1800" u="sng" dirty="0"/>
              <a:t>utility and fairness</a:t>
            </a:r>
            <a:r>
              <a:rPr lang="en-US" sz="1800" dirty="0"/>
              <a:t>.</a:t>
            </a:r>
          </a:p>
          <a:p>
            <a:pPr marL="457200" indent="-457200">
              <a:buAutoNum type="arabicPeriod"/>
            </a:pPr>
            <a:r>
              <a:rPr lang="en-US" sz="1800" dirty="0"/>
              <a:t>There is a lack of studies examining the </a:t>
            </a:r>
            <a:r>
              <a:rPr lang="en-US" sz="1800" dirty="0">
                <a:solidFill>
                  <a:srgbClr val="FF0000"/>
                </a:solidFill>
              </a:rPr>
              <a:t>trade-offs between privacy and fairness across a broader range of SDGs</a:t>
            </a:r>
            <a:r>
              <a:rPr lang="en-US" sz="1800" dirty="0"/>
              <a:t>, including privacy-preserving SDGs, fairness-focused SDGs, and general SDGs.</a:t>
            </a:r>
          </a:p>
          <a:p>
            <a:pPr marL="457200" indent="-457200">
              <a:buAutoNum type="arabicPeriod"/>
            </a:pPr>
            <a:r>
              <a:rPr lang="en-US" sz="1800" dirty="0"/>
              <a:t>We also include </a:t>
            </a:r>
            <a:r>
              <a:rPr lang="en-US" sz="1800" dirty="0">
                <a:solidFill>
                  <a:srgbClr val="FF0000"/>
                </a:solidFill>
              </a:rPr>
              <a:t>tabular large language models</a:t>
            </a:r>
            <a:r>
              <a:rPr lang="en-US" sz="1800" dirty="0"/>
              <a:t> in the comparing, as LLM traditionally be seen not good at tabular data </a:t>
            </a:r>
          </a:p>
        </p:txBody>
      </p:sp>
      <p:sp>
        <p:nvSpPr>
          <p:cNvPr id="5129" name="Rectangle 5128">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28192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Synthetic data generation | Download Scientific Diagram">
            <a:extLst>
              <a:ext uri="{FF2B5EF4-FFF2-40B4-BE49-F238E27FC236}">
                <a16:creationId xmlns:a16="http://schemas.microsoft.com/office/drawing/2014/main" id="{C78F3BD7-9F25-C016-7082-73D6799BD7A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6155" y="2129128"/>
            <a:ext cx="6281928" cy="25997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484631A-D27C-B27A-FA49-503963AA0E64}"/>
              </a:ext>
            </a:extLst>
          </p:cNvPr>
          <p:cNvSpPr txBox="1"/>
          <p:nvPr/>
        </p:nvSpPr>
        <p:spPr>
          <a:xfrm>
            <a:off x="536155" y="5004486"/>
            <a:ext cx="6161207" cy="369332"/>
          </a:xfrm>
          <a:prstGeom prst="rect">
            <a:avLst/>
          </a:prstGeom>
          <a:noFill/>
        </p:spPr>
        <p:txBody>
          <a:bodyPr wrap="square" rtlCol="0">
            <a:spAutoFit/>
          </a:bodyPr>
          <a:lstStyle/>
          <a:p>
            <a:r>
              <a:rPr lang="en-US" dirty="0"/>
              <a:t>Synthetic data generators (SDG)</a:t>
            </a:r>
          </a:p>
        </p:txBody>
      </p:sp>
    </p:spTree>
    <p:extLst>
      <p:ext uri="{BB962C8B-B14F-4D97-AF65-F5344CB8AC3E}">
        <p14:creationId xmlns:p14="http://schemas.microsoft.com/office/powerpoint/2010/main" val="133002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 calcmode="lin" valueType="num">
                                      <p:cBhvr additive="base">
                                        <p:cTn id="2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 calcmode="lin" valueType="num">
                                      <p:cBhvr additive="base">
                                        <p:cTn id="2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3">
                                            <p:txEl>
                                              <p:pRg st="2" end="2"/>
                                            </p:txEl>
                                          </p:spTgt>
                                        </p:tgtEl>
                                        <p:attrNameLst>
                                          <p:attrName>style.visibility</p:attrName>
                                        </p:attrNameLst>
                                      </p:cBhvr>
                                      <p:to>
                                        <p:strVal val="visible"/>
                                      </p:to>
                                    </p:set>
                                    <p:anim calcmode="lin" valueType="num">
                                      <p:cBhvr additive="base">
                                        <p:cTn id="3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89020A4-8D6F-A268-1002-55F273C0D6A3}"/>
            </a:ext>
          </a:extLst>
        </p:cNvPr>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A8EAA939-D79D-B6AA-64F7-4754187A57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09DE222-A848-2394-59E9-B2C9C9976CC8}"/>
              </a:ext>
            </a:extLst>
          </p:cNvPr>
          <p:cNvSpPr>
            <a:spLocks noGrp="1"/>
          </p:cNvSpPr>
          <p:nvPr>
            <p:ph type="title"/>
          </p:nvPr>
        </p:nvSpPr>
        <p:spPr>
          <a:xfrm>
            <a:off x="517867" y="976160"/>
            <a:ext cx="6300216" cy="1322903"/>
          </a:xfrm>
        </p:spPr>
        <p:txBody>
          <a:bodyPr>
            <a:normAutofit/>
          </a:bodyPr>
          <a:lstStyle/>
          <a:p>
            <a:r>
              <a:rPr lang="en-US" sz="4400" dirty="0"/>
              <a:t>Gaps and motivation 2</a:t>
            </a:r>
          </a:p>
        </p:txBody>
      </p:sp>
      <p:sp>
        <p:nvSpPr>
          <p:cNvPr id="3" name="Content Placeholder 2">
            <a:extLst>
              <a:ext uri="{FF2B5EF4-FFF2-40B4-BE49-F238E27FC236}">
                <a16:creationId xmlns:a16="http://schemas.microsoft.com/office/drawing/2014/main" id="{BE80732E-F0A1-C617-194A-E41D530D2E6B}"/>
              </a:ext>
            </a:extLst>
          </p:cNvPr>
          <p:cNvSpPr>
            <a:spLocks noGrp="1"/>
          </p:cNvSpPr>
          <p:nvPr>
            <p:ph idx="1"/>
          </p:nvPr>
        </p:nvSpPr>
        <p:spPr>
          <a:xfrm>
            <a:off x="7507224" y="1088204"/>
            <a:ext cx="4160520" cy="5257800"/>
          </a:xfrm>
        </p:spPr>
        <p:txBody>
          <a:bodyPr>
            <a:normAutofit/>
          </a:bodyPr>
          <a:lstStyle/>
          <a:p>
            <a:pPr marL="457200" indent="-457200">
              <a:buAutoNum type="arabicPeriod"/>
            </a:pPr>
            <a:r>
              <a:rPr lang="en-US" sz="1800" dirty="0"/>
              <a:t>Prior research on improving fairness in synthetic data has predominantly applied</a:t>
            </a:r>
            <a:r>
              <a:rPr lang="en-US" sz="1800" dirty="0">
                <a:solidFill>
                  <a:srgbClr val="FF0000"/>
                </a:solidFill>
              </a:rPr>
              <a:t> fairness constraints</a:t>
            </a:r>
            <a:r>
              <a:rPr lang="en-US" sz="1800" dirty="0"/>
              <a:t> during the data generation process</a:t>
            </a:r>
          </a:p>
          <a:p>
            <a:pPr marL="457200" indent="-457200">
              <a:buAutoNum type="arabicPeriod"/>
            </a:pPr>
            <a:r>
              <a:rPr lang="en-US" sz="1800" u="sng" dirty="0"/>
              <a:t>Few studies have explored the use of pre-processing fairness algorithms with SDGs</a:t>
            </a:r>
          </a:p>
          <a:p>
            <a:pPr marL="457200" indent="-457200">
              <a:buAutoNum type="arabicPeriod"/>
            </a:pPr>
            <a:r>
              <a:rPr lang="en-US" sz="1800" dirty="0"/>
              <a:t>But pre-processing fairness algorithms have demonstrated good performance on real data</a:t>
            </a:r>
          </a:p>
          <a:p>
            <a:pPr marL="457200" indent="-457200">
              <a:buAutoNum type="arabicPeriod"/>
            </a:pPr>
            <a:r>
              <a:rPr lang="en-US" sz="1800" dirty="0"/>
              <a:t>We wonder: How about apply pre-processing methods in synthetic data?</a:t>
            </a:r>
          </a:p>
        </p:txBody>
      </p:sp>
      <p:sp>
        <p:nvSpPr>
          <p:cNvPr id="5129" name="Rectangle 5128">
            <a:extLst>
              <a:ext uri="{FF2B5EF4-FFF2-40B4-BE49-F238E27FC236}">
                <a16:creationId xmlns:a16="http://schemas.microsoft.com/office/drawing/2014/main" id="{9E05FFA0-F475-2DA3-AE9A-A894FA5DE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28192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0282979-A4F8-BBE6-2BB6-B4CC23265705}"/>
              </a:ext>
            </a:extLst>
          </p:cNvPr>
          <p:cNvSpPr txBox="1"/>
          <p:nvPr/>
        </p:nvSpPr>
        <p:spPr>
          <a:xfrm>
            <a:off x="704321" y="4962445"/>
            <a:ext cx="5011571" cy="369332"/>
          </a:xfrm>
          <a:prstGeom prst="rect">
            <a:avLst/>
          </a:prstGeom>
          <a:noFill/>
        </p:spPr>
        <p:txBody>
          <a:bodyPr wrap="square" rtlCol="0">
            <a:spAutoFit/>
          </a:bodyPr>
          <a:lstStyle/>
          <a:p>
            <a:r>
              <a:rPr lang="en-US" dirty="0"/>
              <a:t>Fairness algorithms</a:t>
            </a:r>
          </a:p>
        </p:txBody>
      </p:sp>
      <p:pic>
        <p:nvPicPr>
          <p:cNvPr id="7170" name="Picture 2" descr="A Review on Pre-processing Methods for Fairness in Machine Learning |  SpringerLink">
            <a:extLst>
              <a:ext uri="{FF2B5EF4-FFF2-40B4-BE49-F238E27FC236}">
                <a16:creationId xmlns:a16="http://schemas.microsoft.com/office/drawing/2014/main" id="{CFC53F7D-11E3-102B-D922-544A423FDE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155" y="2168676"/>
            <a:ext cx="5627633" cy="2388232"/>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9839F493-5207-5431-1A0E-85C8CD269E69}"/>
              </a:ext>
            </a:extLst>
          </p:cNvPr>
          <p:cNvCxnSpPr/>
          <p:nvPr/>
        </p:nvCxnSpPr>
        <p:spPr>
          <a:xfrm flipH="1">
            <a:off x="1798501" y="3814935"/>
            <a:ext cx="440202" cy="4099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7172" name="Picture 4" descr="question mark istock - tautdanning.no">
            <a:extLst>
              <a:ext uri="{FF2B5EF4-FFF2-40B4-BE49-F238E27FC236}">
                <a16:creationId xmlns:a16="http://schemas.microsoft.com/office/drawing/2014/main" id="{1239C5F6-2F45-4AA8-2CBA-3090F80F23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5359" y="4713210"/>
            <a:ext cx="1113591" cy="1113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692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4A067-CE0C-637C-097F-C0DCE02259CF}"/>
              </a:ext>
            </a:extLst>
          </p:cNvPr>
          <p:cNvSpPr>
            <a:spLocks noGrp="1"/>
          </p:cNvSpPr>
          <p:nvPr>
            <p:ph type="title"/>
          </p:nvPr>
        </p:nvSpPr>
        <p:spPr/>
        <p:txBody>
          <a:bodyPr/>
          <a:lstStyle/>
          <a:p>
            <a:r>
              <a:rPr lang="en-US" dirty="0"/>
              <a:t>Research questions </a:t>
            </a:r>
          </a:p>
        </p:txBody>
      </p:sp>
      <p:sp>
        <p:nvSpPr>
          <p:cNvPr id="3" name="Content Placeholder 2">
            <a:extLst>
              <a:ext uri="{FF2B5EF4-FFF2-40B4-BE49-F238E27FC236}">
                <a16:creationId xmlns:a16="http://schemas.microsoft.com/office/drawing/2014/main" id="{4E5EFC95-88F4-6D73-7ED8-CF386C970601}"/>
              </a:ext>
            </a:extLst>
          </p:cNvPr>
          <p:cNvSpPr>
            <a:spLocks noGrp="1"/>
          </p:cNvSpPr>
          <p:nvPr>
            <p:ph idx="1"/>
          </p:nvPr>
        </p:nvSpPr>
        <p:spPr/>
        <p:txBody>
          <a:bodyPr/>
          <a:lstStyle/>
          <a:p>
            <a:r>
              <a:rPr lang="en-US" dirty="0"/>
              <a:t>RQ1. Which synthetic data generator performs best in terms of balancing both privacy and fairness?</a:t>
            </a:r>
          </a:p>
          <a:p>
            <a:r>
              <a:rPr lang="en-US" dirty="0"/>
              <a:t>RQ2. How can we improve the fairness of synthetic datasets with pre-processing fairness algorithms?</a:t>
            </a:r>
          </a:p>
        </p:txBody>
      </p:sp>
    </p:spTree>
    <p:extLst>
      <p:ext uri="{BB962C8B-B14F-4D97-AF65-F5344CB8AC3E}">
        <p14:creationId xmlns:p14="http://schemas.microsoft.com/office/powerpoint/2010/main" val="386632666"/>
      </p:ext>
    </p:extLst>
  </p:cSld>
  <p:clrMapOvr>
    <a:masterClrMapping/>
  </p:clrMapOvr>
</p:sld>
</file>

<file path=ppt/theme/theme1.xml><?xml version="1.0" encoding="utf-8"?>
<a:theme xmlns:a="http://schemas.openxmlformats.org/drawingml/2006/main" name="Gestalt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Bierstad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staltVTI" id="{4F87C71D-53D1-4B71-BF97-FD0EA4B25665}" vid="{A110AFC4-8D8A-4C02-8885-7BA370B379B5}"/>
    </a:ext>
  </a:extLst>
</a:theme>
</file>

<file path=docProps/app.xml><?xml version="1.0" encoding="utf-8"?>
<Properties xmlns="http://schemas.openxmlformats.org/officeDocument/2006/extended-properties" xmlns:vt="http://schemas.openxmlformats.org/officeDocument/2006/docPropsVTypes">
  <TotalTime>2109</TotalTime>
  <Words>1262</Words>
  <Application>Microsoft Macintosh PowerPoint</Application>
  <PresentationFormat>Widescreen</PresentationFormat>
  <Paragraphs>110</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Bierstadt</vt:lpstr>
      <vt:lpstr>Garamond</vt:lpstr>
      <vt:lpstr>Neue Haas Grotesk Text Pro</vt:lpstr>
      <vt:lpstr>GestaltVTI</vt:lpstr>
      <vt:lpstr>Can synthetic data be fair and private? A compressive study of synthetic data generation and fairness algorithms </vt:lpstr>
      <vt:lpstr>Team introduction </vt:lpstr>
      <vt:lpstr>Background </vt:lpstr>
      <vt:lpstr>Background </vt:lpstr>
      <vt:lpstr>Background </vt:lpstr>
      <vt:lpstr>Background </vt:lpstr>
      <vt:lpstr>Gaps and motivation 1 </vt:lpstr>
      <vt:lpstr>Gaps and motivation 2</vt:lpstr>
      <vt:lpstr>Research questions </vt:lpstr>
      <vt:lpstr>Experiment pipeline </vt:lpstr>
      <vt:lpstr>Experiment   - data </vt:lpstr>
      <vt:lpstr>Experiment pipeline </vt:lpstr>
      <vt:lpstr>Experiment    - SDGs</vt:lpstr>
      <vt:lpstr>Experiment    – to answer RQ1 </vt:lpstr>
      <vt:lpstr>Experiment pipeline </vt:lpstr>
      <vt:lpstr>Experiment – to answer RQ2</vt:lpstr>
      <vt:lpstr>Results –  RQ1  Privacy vs. fairness among SDGs</vt:lpstr>
      <vt:lpstr>Results –  RQ2  Fairness algorithms to improve fairness of synthetic data</vt:lpstr>
      <vt:lpstr>Discussion and conclusion</vt:lpstr>
      <vt:lpstr>Discussion and conclusion</vt:lpstr>
      <vt:lpstr>Discussion and conclusion</vt:lpstr>
      <vt:lpstr>Thank you for listening!  Questions?   Contact me: qinyi.liu@uib.no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Qinyi Liu</dc:creator>
  <cp:lastModifiedBy>Qinyi Liu</cp:lastModifiedBy>
  <cp:revision>106</cp:revision>
  <dcterms:created xsi:type="dcterms:W3CDTF">2025-02-06T18:17:07Z</dcterms:created>
  <dcterms:modified xsi:type="dcterms:W3CDTF">2025-03-06T09:38:18Z</dcterms:modified>
</cp:coreProperties>
</file>